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 id="272" r:id="rId17"/>
    <p:sldId id="273" r:id="rId18"/>
    <p:sldId id="276" r:id="rId19"/>
    <p:sldId id="274" r:id="rId20"/>
    <p:sldId id="27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C4A1B-DFA9-4944-9E3D-265360F3D636}" v="14" dt="2022-06-29T22:35:40.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58" d="100"/>
          <a:sy n="58" d="100"/>
        </p:scale>
        <p:origin x="78"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92C01A-8DD4-2236-B192-AB8AAA52721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77849992-68B6-CF80-6FA0-5529737E6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2A9CD99B-8B88-80BB-2556-7DB82384C317}"/>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5" name="Marcador de pie de página 4">
            <a:extLst>
              <a:ext uri="{FF2B5EF4-FFF2-40B4-BE49-F238E27FC236}">
                <a16:creationId xmlns:a16="http://schemas.microsoft.com/office/drawing/2014/main" id="{18742F86-90C0-AC61-7B6F-7BCA2FB3A7E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3324638-91E8-E771-5517-F6DAB07CDC47}"/>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422078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4711A-C679-8500-68C4-E19762E1994A}"/>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07F8D438-58DB-D39E-E83E-633C51E7ED5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3A646AAD-020D-2176-4D3E-B455B24881E0}"/>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5" name="Marcador de pie de página 4">
            <a:extLst>
              <a:ext uri="{FF2B5EF4-FFF2-40B4-BE49-F238E27FC236}">
                <a16:creationId xmlns:a16="http://schemas.microsoft.com/office/drawing/2014/main" id="{85FB5B1B-1A11-8A29-C7BD-406352080EBA}"/>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90ADF41C-5CA5-5E3F-05D2-A0BA569278F1}"/>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303884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F581511-77EE-CCE4-FBDD-BCDAEE655D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DA8081A5-E598-F543-03B9-C16F745ECC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F9BDE108-2F78-9298-9A35-933D8A50D1C4}"/>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5" name="Marcador de pie de página 4">
            <a:extLst>
              <a:ext uri="{FF2B5EF4-FFF2-40B4-BE49-F238E27FC236}">
                <a16:creationId xmlns:a16="http://schemas.microsoft.com/office/drawing/2014/main" id="{A5A64B07-B036-5085-30DD-4F0EBEC7B67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EA71F19-C4F7-BBEF-33A4-68C3D4CD7EEF}"/>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95139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D44A7-3A08-CD5E-A0F0-99B95122C681}"/>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AA2DDABD-F2ED-8F82-0DCC-DCE54E5B60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D63E8A77-9504-7120-AC5B-3FA63CCEEFF8}"/>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5" name="Marcador de pie de página 4">
            <a:extLst>
              <a:ext uri="{FF2B5EF4-FFF2-40B4-BE49-F238E27FC236}">
                <a16:creationId xmlns:a16="http://schemas.microsoft.com/office/drawing/2014/main" id="{D3EBAACE-2276-429E-7A86-7242A1CDA36F}"/>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ECD51C9-1D2D-B42B-CDD9-296740A42697}"/>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173748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3BB58A-8FCC-15CB-E0C8-E455F86ECED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7C5040D3-D582-3CE3-EAD6-69B59EB7F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9A0C76E-B71B-F96F-6794-B1BDF4281B4C}"/>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5" name="Marcador de pie de página 4">
            <a:extLst>
              <a:ext uri="{FF2B5EF4-FFF2-40B4-BE49-F238E27FC236}">
                <a16:creationId xmlns:a16="http://schemas.microsoft.com/office/drawing/2014/main" id="{7F883203-BC34-EED8-6D2F-57CA303FBA8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90A885E3-6DCF-79AC-013C-15185E16E573}"/>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34480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D2C3-8247-3BFE-BDA2-E30B41CA29F7}"/>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D102CC6F-4B6A-46BB-C74B-1C09D2AE82C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C5A168AF-C25D-12BE-843D-C0212046E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id="{5A39416F-E749-1692-9B4F-2FA57E657DF5}"/>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6" name="Marcador de pie de página 5">
            <a:extLst>
              <a:ext uri="{FF2B5EF4-FFF2-40B4-BE49-F238E27FC236}">
                <a16:creationId xmlns:a16="http://schemas.microsoft.com/office/drawing/2014/main" id="{FCE35B8E-5CC2-5180-8134-26E1E7B39B78}"/>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B69A6691-23B9-6BCD-3309-680B9277A81B}"/>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190074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2A626-4FE9-AB5D-0A49-D2A278C26A6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C1FB803F-3E2F-5C19-305E-C4155F540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D8E2D0E-0BE7-16D3-FAF2-45D4D0A18E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id="{5ADBD9EA-62B1-41CD-8E1F-340BBBAEB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BB4F781-FD8C-E127-ECC4-416EC5BA75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id="{F0C40D8D-6127-2A38-EB6D-F88652DD68C4}"/>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8" name="Marcador de pie de página 7">
            <a:extLst>
              <a:ext uri="{FF2B5EF4-FFF2-40B4-BE49-F238E27FC236}">
                <a16:creationId xmlns:a16="http://schemas.microsoft.com/office/drawing/2014/main" id="{05B4A910-8D33-33D5-72B7-101ACA2F48A8}"/>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68F444E7-13BB-1359-4FFE-485D1637A711}"/>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385786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73AD7-38AD-5C5A-8A88-655317283DB0}"/>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3197A1C8-37EC-1628-ACBA-9E5BFE6DB21E}"/>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4" name="Marcador de pie de página 3">
            <a:extLst>
              <a:ext uri="{FF2B5EF4-FFF2-40B4-BE49-F238E27FC236}">
                <a16:creationId xmlns:a16="http://schemas.microsoft.com/office/drawing/2014/main" id="{85ACB334-1DE4-EDE8-9DD7-D9C9B9578680}"/>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002BE885-40A3-BE20-A918-6424EDF7661A}"/>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329325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00884C0-9B75-1793-B59D-FA55A840716D}"/>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3" name="Marcador de pie de página 2">
            <a:extLst>
              <a:ext uri="{FF2B5EF4-FFF2-40B4-BE49-F238E27FC236}">
                <a16:creationId xmlns:a16="http://schemas.microsoft.com/office/drawing/2014/main" id="{7191604B-5087-39E6-4D9C-25182A65F332}"/>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2B9C4EC6-5A29-49AF-97E0-9932C1AF4969}"/>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180792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4B2B2-51C9-FEB9-D04C-6C33406FB3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6A36518F-80DA-4893-404B-787CE3A43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id="{39C927FD-DCC6-BE69-1BFB-DA16CD1F4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6785F2-3567-E2A3-F169-211991CF54D7}"/>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6" name="Marcador de pie de página 5">
            <a:extLst>
              <a:ext uri="{FF2B5EF4-FFF2-40B4-BE49-F238E27FC236}">
                <a16:creationId xmlns:a16="http://schemas.microsoft.com/office/drawing/2014/main" id="{72E5EA59-120B-E874-55B8-37DCA1C1D1F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FF911B3C-0A34-FD0D-CD4F-DF92BFA6CD02}"/>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19700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B8BB6-74CC-9B7D-3D7E-C9289B4BC4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63D467BD-47D4-9A0D-397E-538FF3A4F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6820974A-9D4C-0879-A9A0-B38EDE6DA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630054-0DA6-3BBB-2C68-B8EC091F2472}"/>
              </a:ext>
            </a:extLst>
          </p:cNvPr>
          <p:cNvSpPr>
            <a:spLocks noGrp="1"/>
          </p:cNvSpPr>
          <p:nvPr>
            <p:ph type="dt" sz="half" idx="10"/>
          </p:nvPr>
        </p:nvSpPr>
        <p:spPr/>
        <p:txBody>
          <a:bodyPr/>
          <a:lstStyle/>
          <a:p>
            <a:fld id="{BC3960B0-FE86-484B-B695-DA8087338F37}" type="datetimeFigureOut">
              <a:rPr lang="es-ES_tradnl" smtClean="0"/>
              <a:t>04/07/2022</a:t>
            </a:fld>
            <a:endParaRPr lang="es-ES_tradnl"/>
          </a:p>
        </p:txBody>
      </p:sp>
      <p:sp>
        <p:nvSpPr>
          <p:cNvPr id="6" name="Marcador de pie de página 5">
            <a:extLst>
              <a:ext uri="{FF2B5EF4-FFF2-40B4-BE49-F238E27FC236}">
                <a16:creationId xmlns:a16="http://schemas.microsoft.com/office/drawing/2014/main" id="{31E4EC60-AAD4-7EBE-1919-7D6CA68FE020}"/>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05E3ADB4-9270-49AE-8AED-A28DDF739A49}"/>
              </a:ext>
            </a:extLst>
          </p:cNvPr>
          <p:cNvSpPr>
            <a:spLocks noGrp="1"/>
          </p:cNvSpPr>
          <p:nvPr>
            <p:ph type="sldNum" sz="quarter" idx="12"/>
          </p:nvPr>
        </p:nvSpPr>
        <p:spPr/>
        <p:txBody>
          <a:body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20008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11207F-36BC-56C1-3649-431694EEF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B347EB54-BA0F-5281-DE45-1272D2FD5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52AFA2F4-3538-8F1D-C54E-BDF80D0D9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960B0-FE86-484B-B695-DA8087338F37}" type="datetimeFigureOut">
              <a:rPr lang="es-ES_tradnl" smtClean="0"/>
              <a:t>04/07/2022</a:t>
            </a:fld>
            <a:endParaRPr lang="es-ES_tradnl"/>
          </a:p>
        </p:txBody>
      </p:sp>
      <p:sp>
        <p:nvSpPr>
          <p:cNvPr id="5" name="Marcador de pie de página 4">
            <a:extLst>
              <a:ext uri="{FF2B5EF4-FFF2-40B4-BE49-F238E27FC236}">
                <a16:creationId xmlns:a16="http://schemas.microsoft.com/office/drawing/2014/main" id="{3830A975-105F-50F2-7C9B-B25E420B1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12788238-20FA-2F52-EA70-2963F275DB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68EAA-DD6D-1D4E-B6FD-D1F366BB068C}" type="slidenum">
              <a:rPr lang="es-ES_tradnl" smtClean="0"/>
              <a:t>‹Nº›</a:t>
            </a:fld>
            <a:endParaRPr lang="es-ES_tradnl"/>
          </a:p>
        </p:txBody>
      </p:sp>
    </p:spTree>
    <p:extLst>
      <p:ext uri="{BB962C8B-B14F-4D97-AF65-F5344CB8AC3E}">
        <p14:creationId xmlns:p14="http://schemas.microsoft.com/office/powerpoint/2010/main" val="1878050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_Toc106741974"/><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citiesforhousing.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_Toc106741977"/><Relationship Id="rId3" Type="http://schemas.openxmlformats.org/officeDocument/2006/relationships/hyperlink" Target="#_Toc106741972"/><Relationship Id="rId7" Type="http://schemas.openxmlformats.org/officeDocument/2006/relationships/hyperlink" Target="#_Toc106741976"/><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_Toc106741975"/><Relationship Id="rId5" Type="http://schemas.openxmlformats.org/officeDocument/2006/relationships/hyperlink" Target="#_Toc106741974"/><Relationship Id="rId4" Type="http://schemas.openxmlformats.org/officeDocument/2006/relationships/hyperlink" Target="#_Toc106741973"/></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A746A110-36BA-1DE1-4228-A2D1933C27BF}"/>
              </a:ext>
            </a:extLst>
          </p:cNvPr>
          <p:cNvPicPr>
            <a:picLocks noChangeAspect="1"/>
          </p:cNvPicPr>
          <p:nvPr/>
        </p:nvPicPr>
        <p:blipFill>
          <a:blip r:embed="rId2"/>
          <a:stretch>
            <a:fillRect/>
          </a:stretch>
        </p:blipFill>
        <p:spPr>
          <a:xfrm>
            <a:off x="2088039" y="643467"/>
            <a:ext cx="8015922" cy="5571066"/>
          </a:xfrm>
          <a:prstGeom prst="rect">
            <a:avLst/>
          </a:prstGeom>
        </p:spPr>
      </p:pic>
    </p:spTree>
    <p:extLst>
      <p:ext uri="{BB962C8B-B14F-4D97-AF65-F5344CB8AC3E}">
        <p14:creationId xmlns:p14="http://schemas.microsoft.com/office/powerpoint/2010/main" val="148410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254377" y="300452"/>
            <a:ext cx="6598166" cy="614354"/>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r>
              <a:rPr lang="en-US"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3.1 Un </a:t>
            </a:r>
            <a:r>
              <a:rPr lang="en-US"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marco</a:t>
            </a:r>
            <a:r>
              <a:rPr lang="en-US"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de </a:t>
            </a:r>
            <a:r>
              <a:rPr lang="en-US"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referencia</a:t>
            </a:r>
            <a:r>
              <a:rPr lang="en-US"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y </a:t>
            </a:r>
            <a:r>
              <a:rPr lang="en-US"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coherencia</a:t>
            </a:r>
            <a:endParaRPr lang="en-US"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endParaRPr>
          </a:p>
          <a:p>
            <a:pPr indent="-228600">
              <a:lnSpc>
                <a:spcPct val="90000"/>
              </a:lnSpc>
              <a:spcBef>
                <a:spcPct val="0"/>
              </a:spcBef>
              <a:spcAft>
                <a:spcPts val="600"/>
              </a:spcAft>
              <a:buFont typeface="Arial" panose="020B0604020202020204" pitchFamily="34" charset="0"/>
              <a:buChar char="•"/>
            </a:pPr>
            <a:endParaRPr lang="en-US" sz="2200" dirty="0"/>
          </a:p>
        </p:txBody>
      </p:sp>
      <p:pic>
        <p:nvPicPr>
          <p:cNvPr id="6" name="Imagen 5">
            <a:extLst>
              <a:ext uri="{FF2B5EF4-FFF2-40B4-BE49-F238E27FC236}">
                <a16:creationId xmlns:a16="http://schemas.microsoft.com/office/drawing/2014/main" id="{F5DE8892-C9CB-EA7B-F262-F15220473F71}"/>
              </a:ext>
            </a:extLst>
          </p:cNvPr>
          <p:cNvPicPr>
            <a:picLocks noChangeAspect="1"/>
          </p:cNvPicPr>
          <p:nvPr/>
        </p:nvPicPr>
        <p:blipFill>
          <a:blip r:embed="rId2"/>
          <a:stretch>
            <a:fillRect/>
          </a:stretch>
        </p:blipFill>
        <p:spPr>
          <a:xfrm>
            <a:off x="7695381" y="1393307"/>
            <a:ext cx="4063364" cy="2987075"/>
          </a:xfrm>
          <a:prstGeom prst="rect">
            <a:avLst/>
          </a:prstGeom>
        </p:spPr>
      </p:pic>
      <p:grpSp>
        <p:nvGrpSpPr>
          <p:cNvPr id="7" name="Diagram group">
            <a:extLst>
              <a:ext uri="{FF2B5EF4-FFF2-40B4-BE49-F238E27FC236}">
                <a16:creationId xmlns:a16="http://schemas.microsoft.com/office/drawing/2014/main" id="{9A611D34-3EA1-EE29-F80A-DC9B39404A61}"/>
              </a:ext>
            </a:extLst>
          </p:cNvPr>
          <p:cNvGrpSpPr/>
          <p:nvPr/>
        </p:nvGrpSpPr>
        <p:grpSpPr>
          <a:xfrm>
            <a:off x="257634" y="1308537"/>
            <a:ext cx="6923632" cy="3729035"/>
            <a:chOff x="1315173" y="2120728"/>
            <a:chExt cx="6637582" cy="4183984"/>
          </a:xfrm>
          <a:scene3d>
            <a:camera prst="orthographicFront">
              <a:rot lat="0" lon="0" rev="0"/>
            </a:camera>
            <a:lightRig rig="soft" dir="t">
              <a:rot lat="0" lon="0" rev="0"/>
            </a:lightRig>
          </a:scene3d>
        </p:grpSpPr>
        <p:grpSp>
          <p:nvGrpSpPr>
            <p:cNvPr id="8" name="Grupo 7">
              <a:extLst>
                <a:ext uri="{FF2B5EF4-FFF2-40B4-BE49-F238E27FC236}">
                  <a16:creationId xmlns:a16="http://schemas.microsoft.com/office/drawing/2014/main" id="{3B2B60F6-0ED8-7731-D230-50103A037D9F}"/>
                </a:ext>
              </a:extLst>
            </p:cNvPr>
            <p:cNvGrpSpPr/>
            <p:nvPr/>
          </p:nvGrpSpPr>
          <p:grpSpPr>
            <a:xfrm>
              <a:off x="1348684" y="2143506"/>
              <a:ext cx="3263352" cy="1948942"/>
              <a:chOff x="1348684" y="2143506"/>
              <a:chExt cx="3263352" cy="1948942"/>
            </a:xfrm>
            <a:scene3d>
              <a:camera prst="orthographicFront">
                <a:rot lat="0" lon="0" rev="0"/>
              </a:camera>
              <a:lightRig rig="soft" dir="t">
                <a:rot lat="0" lon="0" rev="0"/>
              </a:lightRig>
            </a:scene3d>
          </p:grpSpPr>
          <p:sp>
            <p:nvSpPr>
              <p:cNvPr id="23" name="Rectángulo 22">
                <a:extLst>
                  <a:ext uri="{FF2B5EF4-FFF2-40B4-BE49-F238E27FC236}">
                    <a16:creationId xmlns:a16="http://schemas.microsoft.com/office/drawing/2014/main" id="{FA4B9EA0-DDBD-F21A-4B18-8B79BC7BE46E}"/>
                  </a:ext>
                </a:extLst>
              </p:cNvPr>
              <p:cNvSpPr/>
              <p:nvPr/>
            </p:nvSpPr>
            <p:spPr>
              <a:xfrm>
                <a:off x="1363799" y="2143506"/>
                <a:ext cx="3248237" cy="1948942"/>
              </a:xfrm>
              <a:prstGeom prst="rect">
                <a:avLst/>
              </a:prstGeom>
              <a:ln>
                <a:noFill/>
              </a:ln>
              <a:effectLst>
                <a:outerShdw blurRad="107950" dist="12700" dir="5400000" algn="ctr">
                  <a:srgbClr val="000000"/>
                </a:outerShdw>
              </a:effectLst>
              <a:sp3d contourW="44450" prstMaterial="matte">
                <a:bevelT w="63500" h="63500"/>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4" name="CuadroTexto 23">
                <a:extLst>
                  <a:ext uri="{FF2B5EF4-FFF2-40B4-BE49-F238E27FC236}">
                    <a16:creationId xmlns:a16="http://schemas.microsoft.com/office/drawing/2014/main" id="{47A56405-BCE2-063E-D96A-C8B918812D71}"/>
                  </a:ext>
                </a:extLst>
              </p:cNvPr>
              <p:cNvSpPr txBox="1"/>
              <p:nvPr/>
            </p:nvSpPr>
            <p:spPr>
              <a:xfrm>
                <a:off x="1348684" y="2143506"/>
                <a:ext cx="3248237" cy="19489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es-ES" sz="1700" b="1" kern="1200" dirty="0">
                    <a:solidFill>
                      <a:schemeClr val="bg1"/>
                    </a:solidFill>
                    <a:effectLst/>
                    <a:latin typeface="Roboto" panose="02000000000000000000" pitchFamily="2" charset="0"/>
                    <a:ea typeface="Calibri" panose="020F0502020204030204" pitchFamily="34" charset="0"/>
                    <a:cs typeface="Calibri Light" panose="020F0302020204030204" pitchFamily="34" charset="0"/>
                  </a:rPr>
                  <a:t>Impulsar desde lo local un modelo de desarrollo global social y ambientalmente sostenible y justo</a:t>
                </a:r>
                <a:endParaRPr lang="es-ES" sz="1700" b="1" kern="1200" dirty="0">
                  <a:solidFill>
                    <a:schemeClr val="bg1"/>
                  </a:solidFill>
                </a:endParaRPr>
              </a:p>
            </p:txBody>
          </p:sp>
        </p:grpSp>
        <p:grpSp>
          <p:nvGrpSpPr>
            <p:cNvPr id="9" name="Grupo 8">
              <a:extLst>
                <a:ext uri="{FF2B5EF4-FFF2-40B4-BE49-F238E27FC236}">
                  <a16:creationId xmlns:a16="http://schemas.microsoft.com/office/drawing/2014/main" id="{3205A53B-9846-42D8-8A89-2AEC2F1D5D86}"/>
                </a:ext>
              </a:extLst>
            </p:cNvPr>
            <p:cNvGrpSpPr/>
            <p:nvPr/>
          </p:nvGrpSpPr>
          <p:grpSpPr>
            <a:xfrm>
              <a:off x="1315173" y="4355770"/>
              <a:ext cx="3248237" cy="1948942"/>
              <a:chOff x="1315173" y="4355770"/>
              <a:chExt cx="3248237" cy="1948942"/>
            </a:xfrm>
            <a:scene3d>
              <a:camera prst="orthographicFront">
                <a:rot lat="0" lon="0" rev="0"/>
              </a:camera>
              <a:lightRig rig="soft" dir="t">
                <a:rot lat="0" lon="0" rev="0"/>
              </a:lightRig>
            </a:scene3d>
          </p:grpSpPr>
          <p:sp>
            <p:nvSpPr>
              <p:cNvPr id="21" name="Rectángulo 20">
                <a:extLst>
                  <a:ext uri="{FF2B5EF4-FFF2-40B4-BE49-F238E27FC236}">
                    <a16:creationId xmlns:a16="http://schemas.microsoft.com/office/drawing/2014/main" id="{767631F8-E7CE-C6BF-3786-0CAD3138D416}"/>
                  </a:ext>
                </a:extLst>
              </p:cNvPr>
              <p:cNvSpPr/>
              <p:nvPr/>
            </p:nvSpPr>
            <p:spPr>
              <a:xfrm>
                <a:off x="1315173" y="4355770"/>
                <a:ext cx="3248237" cy="1948942"/>
              </a:xfrm>
              <a:prstGeom prst="rect">
                <a:avLst/>
              </a:prstGeom>
              <a:ln>
                <a:noFill/>
              </a:ln>
              <a:effectLst>
                <a:outerShdw blurRad="107950" dist="12700" dir="5400000" algn="ctr">
                  <a:srgbClr val="000000"/>
                </a:outerShdw>
              </a:effectLst>
              <a:sp3d contourW="44450" prstMaterial="matte">
                <a:bevelT w="63500" h="63500"/>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2" name="CuadroTexto 21">
                <a:extLst>
                  <a:ext uri="{FF2B5EF4-FFF2-40B4-BE49-F238E27FC236}">
                    <a16:creationId xmlns:a16="http://schemas.microsoft.com/office/drawing/2014/main" id="{414B0A12-064E-F1B2-7FD8-90DA7622D439}"/>
                  </a:ext>
                </a:extLst>
              </p:cNvPr>
              <p:cNvSpPr txBox="1"/>
              <p:nvPr/>
            </p:nvSpPr>
            <p:spPr>
              <a:xfrm>
                <a:off x="1315173" y="4355770"/>
                <a:ext cx="3248237" cy="19489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bg1"/>
                    </a:solidFill>
                    <a:effectLst/>
                    <a:latin typeface="Roboto" panose="02000000000000000000" pitchFamily="2" charset="0"/>
                    <a:ea typeface="Calibri" panose="020F0502020204030204" pitchFamily="34" charset="0"/>
                    <a:cs typeface="Calibri Light" panose="020F0302020204030204" pitchFamily="34" charset="0"/>
                  </a:rPr>
                  <a:t>Contribuir a la consolidación de los derechos humanos, la Agenda 2030 para el Desarrollo Sostenible, la nueva agenda urbana, la declaración de París y otras agendas consensuadas a nivel internacional</a:t>
                </a:r>
                <a:endParaRPr lang="es-ES" sz="1700" b="1" kern="1200" dirty="0">
                  <a:solidFill>
                    <a:schemeClr val="bg1"/>
                  </a:solidFill>
                </a:endParaRPr>
              </a:p>
            </p:txBody>
          </p:sp>
        </p:grpSp>
        <p:grpSp>
          <p:nvGrpSpPr>
            <p:cNvPr id="10" name="Grupo 9">
              <a:extLst>
                <a:ext uri="{FF2B5EF4-FFF2-40B4-BE49-F238E27FC236}">
                  <a16:creationId xmlns:a16="http://schemas.microsoft.com/office/drawing/2014/main" id="{3C61AAA0-0EB5-AC5B-5D47-D4028C8876EC}"/>
                </a:ext>
              </a:extLst>
            </p:cNvPr>
            <p:cNvGrpSpPr/>
            <p:nvPr/>
          </p:nvGrpSpPr>
          <p:grpSpPr>
            <a:xfrm>
              <a:off x="4628703" y="2120728"/>
              <a:ext cx="3323082" cy="1992565"/>
              <a:chOff x="4628703" y="2120728"/>
              <a:chExt cx="3323082" cy="1992565"/>
            </a:xfrm>
            <a:scene3d>
              <a:camera prst="orthographicFront">
                <a:rot lat="0" lon="0" rev="0"/>
              </a:camera>
              <a:lightRig rig="soft" dir="t">
                <a:rot lat="0" lon="0" rev="0"/>
              </a:lightRig>
            </a:scene3d>
          </p:grpSpPr>
          <p:sp>
            <p:nvSpPr>
              <p:cNvPr id="19" name="Rectángulo 18">
                <a:extLst>
                  <a:ext uri="{FF2B5EF4-FFF2-40B4-BE49-F238E27FC236}">
                    <a16:creationId xmlns:a16="http://schemas.microsoft.com/office/drawing/2014/main" id="{1860B370-16FE-B97E-52EF-E161F4F97199}"/>
                  </a:ext>
                </a:extLst>
              </p:cNvPr>
              <p:cNvSpPr/>
              <p:nvPr/>
            </p:nvSpPr>
            <p:spPr>
              <a:xfrm>
                <a:off x="4628703" y="2120728"/>
                <a:ext cx="3248237" cy="1948942"/>
              </a:xfrm>
              <a:prstGeom prst="rect">
                <a:avLst/>
              </a:prstGeom>
              <a:ln>
                <a:noFill/>
              </a:ln>
              <a:effectLst>
                <a:outerShdw blurRad="107950" dist="12700" dir="5400000" algn="ctr">
                  <a:srgbClr val="000000"/>
                </a:outerShdw>
              </a:effectLst>
              <a:sp3d contourW="44450" prstMaterial="matte">
                <a:bevelT w="63500" h="63500"/>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0" name="CuadroTexto 19">
                <a:extLst>
                  <a:ext uri="{FF2B5EF4-FFF2-40B4-BE49-F238E27FC236}">
                    <a16:creationId xmlns:a16="http://schemas.microsoft.com/office/drawing/2014/main" id="{F2A4C3B0-183C-9B87-763E-17EA9AF2CF48}"/>
                  </a:ext>
                </a:extLst>
              </p:cNvPr>
              <p:cNvSpPr txBox="1"/>
              <p:nvPr/>
            </p:nvSpPr>
            <p:spPr>
              <a:xfrm>
                <a:off x="4703548" y="2164351"/>
                <a:ext cx="3248237" cy="19489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bg1"/>
                    </a:solidFill>
                    <a:effectLst/>
                    <a:latin typeface="Roboto" panose="02000000000000000000" pitchFamily="2" charset="0"/>
                    <a:ea typeface="Calibri" panose="020F0502020204030204" pitchFamily="34" charset="0"/>
                    <a:cs typeface="Calibri Light" panose="020F0302020204030204" pitchFamily="34" charset="0"/>
                  </a:rPr>
                  <a:t>Impulsar la ciudadanía global con la participación de todos los agentes que conviven en el territorio</a:t>
                </a:r>
                <a:endParaRPr lang="es-ES" sz="1700" b="1" kern="1200" dirty="0">
                  <a:solidFill>
                    <a:schemeClr val="bg1"/>
                  </a:solidFill>
                  <a:effectLst/>
                  <a:latin typeface="Roboto Light" panose="02000000000000000000" pitchFamily="2" charset="0"/>
                  <a:ea typeface="Calibri" panose="020F0502020204030204" pitchFamily="34" charset="0"/>
                  <a:cs typeface="Arial" panose="020B0604020202020204" pitchFamily="34" charset="0"/>
                </a:endParaRPr>
              </a:p>
            </p:txBody>
          </p:sp>
        </p:grpSp>
        <p:grpSp>
          <p:nvGrpSpPr>
            <p:cNvPr id="11" name="Grupo 10">
              <a:extLst>
                <a:ext uri="{FF2B5EF4-FFF2-40B4-BE49-F238E27FC236}">
                  <a16:creationId xmlns:a16="http://schemas.microsoft.com/office/drawing/2014/main" id="{245A7C7A-6A48-C69F-03A7-0BA9AFA2F8A7}"/>
                </a:ext>
              </a:extLst>
            </p:cNvPr>
            <p:cNvGrpSpPr/>
            <p:nvPr/>
          </p:nvGrpSpPr>
          <p:grpSpPr>
            <a:xfrm>
              <a:off x="4659180" y="4332337"/>
              <a:ext cx="3293575" cy="1948942"/>
              <a:chOff x="4659180" y="4332337"/>
              <a:chExt cx="3293575" cy="1948942"/>
            </a:xfrm>
            <a:scene3d>
              <a:camera prst="orthographicFront">
                <a:rot lat="0" lon="0" rev="0"/>
              </a:camera>
              <a:lightRig rig="soft" dir="t">
                <a:rot lat="0" lon="0" rev="0"/>
              </a:lightRig>
            </a:scene3d>
          </p:grpSpPr>
          <p:sp>
            <p:nvSpPr>
              <p:cNvPr id="17" name="Rectángulo 16">
                <a:extLst>
                  <a:ext uri="{FF2B5EF4-FFF2-40B4-BE49-F238E27FC236}">
                    <a16:creationId xmlns:a16="http://schemas.microsoft.com/office/drawing/2014/main" id="{E3815F4F-1ECD-6133-0F34-2D6E7133D3C6}"/>
                  </a:ext>
                </a:extLst>
              </p:cNvPr>
              <p:cNvSpPr/>
              <p:nvPr/>
            </p:nvSpPr>
            <p:spPr>
              <a:xfrm>
                <a:off x="4659180" y="4332337"/>
                <a:ext cx="3248237" cy="1948942"/>
              </a:xfrm>
              <a:prstGeom prst="rect">
                <a:avLst/>
              </a:prstGeom>
              <a:ln>
                <a:noFill/>
              </a:ln>
              <a:effectLst>
                <a:outerShdw blurRad="107950" dist="12700" dir="5400000" algn="ctr">
                  <a:srgbClr val="000000"/>
                </a:outerShdw>
              </a:effectLst>
              <a:sp3d contourW="44450" prstMaterial="matte">
                <a:bevelT w="63500" h="63500"/>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8" name="CuadroTexto 17">
                <a:extLst>
                  <a:ext uri="{FF2B5EF4-FFF2-40B4-BE49-F238E27FC236}">
                    <a16:creationId xmlns:a16="http://schemas.microsoft.com/office/drawing/2014/main" id="{72C17EAB-D8FA-1410-209C-0CB78F24F154}"/>
                  </a:ext>
                </a:extLst>
              </p:cNvPr>
              <p:cNvSpPr txBox="1"/>
              <p:nvPr/>
            </p:nvSpPr>
            <p:spPr>
              <a:xfrm>
                <a:off x="4704518" y="4332337"/>
                <a:ext cx="3248237" cy="19489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bg1"/>
                    </a:solidFill>
                    <a:effectLst/>
                    <a:latin typeface="Roboto" panose="02000000000000000000" pitchFamily="2" charset="0"/>
                    <a:ea typeface="Calibri" panose="020F0502020204030204" pitchFamily="34" charset="0"/>
                    <a:cs typeface="Calibri Light" panose="020F0302020204030204" pitchFamily="34" charset="0"/>
                  </a:rPr>
                  <a:t>Contribuir a la construcción de un modelo de gobernanza global inclusivo, democrático y multinivel que de voz a los gobiernos locales y regionales y los implique en los procesos de toma de decisiones</a:t>
                </a:r>
                <a:endParaRPr lang="es-ES" sz="1700" b="1" kern="1200" dirty="0">
                  <a:solidFill>
                    <a:schemeClr val="bg1"/>
                  </a:solidFill>
                  <a:effectLst/>
                  <a:latin typeface="Roboto Light" panose="02000000000000000000" pitchFamily="2" charset="0"/>
                  <a:ea typeface="Calibri" panose="020F0502020204030204" pitchFamily="34" charset="0"/>
                  <a:cs typeface="Arial" panose="020B0604020202020204" pitchFamily="34" charset="0"/>
                </a:endParaRPr>
              </a:p>
            </p:txBody>
          </p:sp>
        </p:grpSp>
      </p:grpSp>
      <p:grpSp>
        <p:nvGrpSpPr>
          <p:cNvPr id="25" name="Grupo 24">
            <a:extLst>
              <a:ext uri="{FF2B5EF4-FFF2-40B4-BE49-F238E27FC236}">
                <a16:creationId xmlns:a16="http://schemas.microsoft.com/office/drawing/2014/main" id="{993A7F94-7927-E8A8-6BC4-CB528EB65AA2}"/>
              </a:ext>
            </a:extLst>
          </p:cNvPr>
          <p:cNvGrpSpPr/>
          <p:nvPr/>
        </p:nvGrpSpPr>
        <p:grpSpPr>
          <a:xfrm>
            <a:off x="281353" y="5701832"/>
            <a:ext cx="3172816" cy="727621"/>
            <a:chOff x="3254" y="6876"/>
            <a:chExt cx="3172816" cy="727621"/>
          </a:xfrm>
        </p:grpSpPr>
        <p:sp>
          <p:nvSpPr>
            <p:cNvPr id="26" name="Rectángulo 25">
              <a:extLst>
                <a:ext uri="{FF2B5EF4-FFF2-40B4-BE49-F238E27FC236}">
                  <a16:creationId xmlns:a16="http://schemas.microsoft.com/office/drawing/2014/main" id="{6855ABD3-E203-D47E-4F34-801A6320DE00}"/>
                </a:ext>
              </a:extLst>
            </p:cNvPr>
            <p:cNvSpPr/>
            <p:nvPr/>
          </p:nvSpPr>
          <p:spPr>
            <a:xfrm>
              <a:off x="3254" y="6876"/>
              <a:ext cx="3172816" cy="72762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uadroTexto 26">
              <a:extLst>
                <a:ext uri="{FF2B5EF4-FFF2-40B4-BE49-F238E27FC236}">
                  <a16:creationId xmlns:a16="http://schemas.microsoft.com/office/drawing/2014/main" id="{42168E2B-60DC-BE86-CBC0-BF733A8D19AA}"/>
                </a:ext>
              </a:extLst>
            </p:cNvPr>
            <p:cNvSpPr txBox="1"/>
            <p:nvPr/>
          </p:nvSpPr>
          <p:spPr>
            <a:xfrm>
              <a:off x="3254" y="6876"/>
              <a:ext cx="3172816" cy="727621"/>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t>Enfoque de DDHH y Cuidar la democracia</a:t>
              </a:r>
            </a:p>
          </p:txBody>
        </p:sp>
      </p:grpSp>
      <p:grpSp>
        <p:nvGrpSpPr>
          <p:cNvPr id="28" name="Grupo 27">
            <a:extLst>
              <a:ext uri="{FF2B5EF4-FFF2-40B4-BE49-F238E27FC236}">
                <a16:creationId xmlns:a16="http://schemas.microsoft.com/office/drawing/2014/main" id="{50CE9C85-0C82-B46F-DD86-7BEF738F7312}"/>
              </a:ext>
            </a:extLst>
          </p:cNvPr>
          <p:cNvGrpSpPr/>
          <p:nvPr/>
        </p:nvGrpSpPr>
        <p:grpSpPr>
          <a:xfrm>
            <a:off x="3572624" y="5701831"/>
            <a:ext cx="3228702" cy="727622"/>
            <a:chOff x="3620264" y="6875"/>
            <a:chExt cx="3228702" cy="727622"/>
          </a:xfrm>
          <a:solidFill>
            <a:schemeClr val="accent6">
              <a:lumMod val="75000"/>
            </a:schemeClr>
          </a:solidFill>
        </p:grpSpPr>
        <p:sp>
          <p:nvSpPr>
            <p:cNvPr id="29" name="Rectángulo 28">
              <a:extLst>
                <a:ext uri="{FF2B5EF4-FFF2-40B4-BE49-F238E27FC236}">
                  <a16:creationId xmlns:a16="http://schemas.microsoft.com/office/drawing/2014/main" id="{A5A8C495-B9DC-5E55-17A9-2FBEBE30297F}"/>
                </a:ext>
              </a:extLst>
            </p:cNvPr>
            <p:cNvSpPr/>
            <p:nvPr/>
          </p:nvSpPr>
          <p:spPr>
            <a:xfrm>
              <a:off x="3620264" y="6876"/>
              <a:ext cx="3172816" cy="727621"/>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uadroTexto 29">
              <a:extLst>
                <a:ext uri="{FF2B5EF4-FFF2-40B4-BE49-F238E27FC236}">
                  <a16:creationId xmlns:a16="http://schemas.microsoft.com/office/drawing/2014/main" id="{813D1393-12FF-8938-B257-8E0537DF118A}"/>
                </a:ext>
              </a:extLst>
            </p:cNvPr>
            <p:cNvSpPr txBox="1"/>
            <p:nvPr/>
          </p:nvSpPr>
          <p:spPr>
            <a:xfrm>
              <a:off x="3676150" y="6875"/>
              <a:ext cx="3172816" cy="7276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t>Enfoque de </a:t>
              </a:r>
              <a:r>
                <a:rPr lang="es-ES" sz="2000" b="1" kern="1200" dirty="0">
                  <a:solidFill>
                    <a:prstClr val="white"/>
                  </a:solidFill>
                  <a:latin typeface="Calibri" panose="020F0502020204030204"/>
                  <a:ea typeface="+mn-ea"/>
                  <a:cs typeface="+mn-cs"/>
                </a:rPr>
                <a:t>Coherencia</a:t>
              </a:r>
              <a:r>
                <a:rPr lang="es-ES" sz="2000" b="1" kern="1200" dirty="0"/>
                <a:t> de Políticas (CDP)</a:t>
              </a:r>
            </a:p>
          </p:txBody>
        </p:sp>
      </p:grpSp>
      <p:grpSp>
        <p:nvGrpSpPr>
          <p:cNvPr id="31" name="Grupo 30">
            <a:extLst>
              <a:ext uri="{FF2B5EF4-FFF2-40B4-BE49-F238E27FC236}">
                <a16:creationId xmlns:a16="http://schemas.microsoft.com/office/drawing/2014/main" id="{D77775F9-33DE-DE07-7139-44B73B92597B}"/>
              </a:ext>
            </a:extLst>
          </p:cNvPr>
          <p:cNvGrpSpPr/>
          <p:nvPr/>
        </p:nvGrpSpPr>
        <p:grpSpPr>
          <a:xfrm>
            <a:off x="6919781" y="5701830"/>
            <a:ext cx="3172816" cy="727621"/>
            <a:chOff x="7237274" y="6876"/>
            <a:chExt cx="3172816" cy="727621"/>
          </a:xfrm>
        </p:grpSpPr>
        <p:sp>
          <p:nvSpPr>
            <p:cNvPr id="32" name="Rectángulo 31">
              <a:extLst>
                <a:ext uri="{FF2B5EF4-FFF2-40B4-BE49-F238E27FC236}">
                  <a16:creationId xmlns:a16="http://schemas.microsoft.com/office/drawing/2014/main" id="{8D2F6F92-BFB5-F4D8-6870-6E0DEE15773E}"/>
                </a:ext>
              </a:extLst>
            </p:cNvPr>
            <p:cNvSpPr/>
            <p:nvPr/>
          </p:nvSpPr>
          <p:spPr>
            <a:xfrm>
              <a:off x="7237274" y="6876"/>
              <a:ext cx="3172816" cy="72762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CuadroTexto 32">
              <a:extLst>
                <a:ext uri="{FF2B5EF4-FFF2-40B4-BE49-F238E27FC236}">
                  <a16:creationId xmlns:a16="http://schemas.microsoft.com/office/drawing/2014/main" id="{68D1458A-9B18-2795-1267-6F6954881ADD}"/>
                </a:ext>
              </a:extLst>
            </p:cNvPr>
            <p:cNvSpPr txBox="1"/>
            <p:nvPr/>
          </p:nvSpPr>
          <p:spPr>
            <a:xfrm>
              <a:off x="7237274" y="6876"/>
              <a:ext cx="3172816" cy="727621"/>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t>Enfoque Territorial para el Desarrollo Humano local</a:t>
              </a:r>
            </a:p>
          </p:txBody>
        </p:sp>
      </p:grpSp>
    </p:spTree>
    <p:extLst>
      <p:ext uri="{BB962C8B-B14F-4D97-AF65-F5344CB8AC3E}">
        <p14:creationId xmlns:p14="http://schemas.microsoft.com/office/powerpoint/2010/main" val="13827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630936" y="1101852"/>
            <a:ext cx="3562692" cy="4715624"/>
          </a:xfrm>
          <a:prstGeom prst="rect">
            <a:avLst/>
          </a:prstGeom>
        </p:spPr>
        <p:txBody>
          <a:bodyPr vert="horz" lIns="91440" tIns="45720" rIns="91440" bIns="45720" rtlCol="0" anchor="t">
            <a:normAutofit fontScale="85000" lnSpcReduction="10000"/>
          </a:bodyPr>
          <a:lstStyle/>
          <a:p>
            <a:pPr algn="just">
              <a:spcBef>
                <a:spcPts val="800"/>
              </a:spcBef>
              <a:spcAft>
                <a:spcPts val="1200"/>
              </a:spcAft>
            </a:pPr>
            <a:r>
              <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3.2. La cooperación directa. Evolución en un contexto de amplias resistencias al cambio</a:t>
            </a:r>
          </a:p>
          <a:p>
            <a:pPr algn="just">
              <a:spcBef>
                <a:spcPts val="800"/>
              </a:spcBef>
              <a:spcAft>
                <a:spcPts val="1200"/>
              </a:spcAft>
            </a:pP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CD entre gobiernos locales y regionales en una lógica de Partenariado, que parte del diálogo político y que puede/debe implicar a los actores del territorio. Por lo general este tipo de cooperación se despliega a partir de acuerdos de carácter bilateral o multilateral, se expresa mediante diversos flujos de cooperación y se concreta en una amplia tipología de formas de intervención que van desde la incidencia política al impulso de proyectos piloto, pasando por la gestión del conocimiento y la innovación, la cooperación técnica y el aprendizaje mutuo</a:t>
            </a:r>
            <a:endPar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endParaRPr>
          </a:p>
          <a:p>
            <a:pPr indent="-228600">
              <a:lnSpc>
                <a:spcPct val="90000"/>
              </a:lnSpc>
              <a:spcBef>
                <a:spcPct val="0"/>
              </a:spcBef>
              <a:spcAft>
                <a:spcPts val="600"/>
              </a:spcAft>
              <a:buFont typeface="Arial" panose="020B0604020202020204" pitchFamily="34" charset="0"/>
              <a:buChar char="•"/>
            </a:pPr>
            <a:endParaRPr lang="en-US" sz="2200" dirty="0"/>
          </a:p>
        </p:txBody>
      </p:sp>
      <p:sp>
        <p:nvSpPr>
          <p:cNvPr id="8" name="CuadroTexto 7">
            <a:extLst>
              <a:ext uri="{FF2B5EF4-FFF2-40B4-BE49-F238E27FC236}">
                <a16:creationId xmlns:a16="http://schemas.microsoft.com/office/drawing/2014/main" id="{B51BC9DA-5EA2-FE3A-8E90-BFA6CA7DA76B}"/>
              </a:ext>
            </a:extLst>
          </p:cNvPr>
          <p:cNvSpPr txBox="1"/>
          <p:nvPr/>
        </p:nvSpPr>
        <p:spPr>
          <a:xfrm>
            <a:off x="4679646" y="883110"/>
            <a:ext cx="6098458" cy="5091779"/>
          </a:xfrm>
          <a:prstGeom prst="rect">
            <a:avLst/>
          </a:prstGeom>
          <a:noFill/>
        </p:spPr>
        <p:txBody>
          <a:bodyPr wrap="square">
            <a:spAutoFit/>
          </a:bodyPr>
          <a:lstStyle/>
          <a:p>
            <a:pPr algn="just">
              <a:lnSpc>
                <a:spcPct val="115000"/>
              </a:lnSpc>
              <a:spcAft>
                <a:spcPts val="1200"/>
              </a:spcAft>
            </a:pPr>
            <a:r>
              <a:rPr lang="es-ES" sz="16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¿Cuáles son los parámetros que describen los partenariados de cooperación descentralizada más avanzados y efectivos?</a:t>
            </a:r>
            <a:endParaRPr lang="es-ES" sz="1600" dirty="0">
              <a:effectLst/>
              <a:latin typeface="Roboto Light" panose="02000000000000000000" pitchFamily="2" charset="0"/>
              <a:ea typeface="Calibri" panose="020F0502020204030204" pitchFamily="34" charset="0"/>
              <a:cs typeface="Arial" panose="020B0604020202020204" pitchFamily="34" charset="0"/>
            </a:endParaRPr>
          </a:p>
          <a:p>
            <a:pPr marL="342900" lvl="0" indent="-342900" algn="just">
              <a:lnSpc>
                <a:spcPct val="115000"/>
              </a:lnSpc>
              <a:spcAft>
                <a:spcPts val="1200"/>
              </a:spcAft>
              <a:buSzPts val="1200"/>
              <a:buFont typeface="Roboto" panose="02000000000000000000" pitchFamily="2" charset="0"/>
              <a:buChar char="-"/>
            </a:pPr>
            <a:r>
              <a:rPr lang="es-UY" sz="16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El liderazgo político para el impulso de los partenariados y la movilización de actores y recursos territoriales. </a:t>
            </a:r>
            <a:endParaRPr lang="es-ES" sz="1600" dirty="0">
              <a:effectLst/>
              <a:latin typeface="Calibri" panose="020F0502020204030204" pitchFamily="34" charset="0"/>
              <a:ea typeface="Calibri" panose="020F0502020204030204" pitchFamily="34" charset="0"/>
              <a:cs typeface="Calibri Light" panose="020F0302020204030204" pitchFamily="34" charset="0"/>
            </a:endParaRPr>
          </a:p>
          <a:p>
            <a:pPr marL="342900" lvl="0" indent="-342900" algn="just">
              <a:lnSpc>
                <a:spcPct val="115000"/>
              </a:lnSpc>
              <a:spcAft>
                <a:spcPts val="1200"/>
              </a:spcAft>
              <a:buSzPts val="1200"/>
              <a:buFont typeface="Roboto" panose="02000000000000000000" pitchFamily="2" charset="0"/>
              <a:buChar char="-"/>
            </a:pPr>
            <a:r>
              <a:rPr lang="es-UY" sz="16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El diálogo político como marco de referencia para el abordaje integral de los retos que son compartidos.</a:t>
            </a:r>
            <a:endParaRPr lang="es-ES" sz="1600" dirty="0">
              <a:effectLst/>
              <a:latin typeface="Calibri" panose="020F0502020204030204" pitchFamily="34" charset="0"/>
              <a:ea typeface="Calibri" panose="020F0502020204030204" pitchFamily="34" charset="0"/>
              <a:cs typeface="Calibri Light" panose="020F0302020204030204" pitchFamily="34" charset="0"/>
            </a:endParaRPr>
          </a:p>
          <a:p>
            <a:pPr marL="342900" indent="-342900" algn="just">
              <a:lnSpc>
                <a:spcPct val="115000"/>
              </a:lnSpc>
              <a:spcAft>
                <a:spcPts val="1200"/>
              </a:spcAft>
              <a:buSzPts val="1200"/>
              <a:buFont typeface="Roboto" panose="02000000000000000000" pitchFamily="2" charset="0"/>
              <a:buChar char="-"/>
            </a:pPr>
            <a:r>
              <a:rPr lang="es-UY" sz="16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El conocimiento, la innovación, la experiencia y el aprendizaje en el eje de las </a:t>
            </a:r>
            <a:r>
              <a:rPr lang="es-UY" sz="1600" dirty="0">
                <a:solidFill>
                  <a:srgbClr val="3B3838"/>
                </a:solidFill>
                <a:latin typeface="Roboto" panose="02000000000000000000" pitchFamily="2" charset="0"/>
                <a:ea typeface="Calibri" panose="020F0502020204030204" pitchFamily="34" charset="0"/>
                <a:cs typeface="Calibri Light" panose="020F0302020204030204" pitchFamily="34" charset="0"/>
              </a:rPr>
              <a:t>actuaciones. La gestión del conocimiento y la innovación y el intercambio y la transferencia como metodologías de trabajo.</a:t>
            </a:r>
            <a:endParaRPr lang="es-ES" sz="1600" dirty="0">
              <a:latin typeface="Calibri" panose="020F0502020204030204" pitchFamily="34" charset="0"/>
              <a:ea typeface="Calibri" panose="020F0502020204030204" pitchFamily="34" charset="0"/>
              <a:cs typeface="Calibri Light" panose="020F0302020204030204" pitchFamily="34" charset="0"/>
            </a:endParaRPr>
          </a:p>
          <a:p>
            <a:pPr marL="342900" lvl="0" indent="-342900" algn="just">
              <a:lnSpc>
                <a:spcPct val="115000"/>
              </a:lnSpc>
              <a:spcAft>
                <a:spcPts val="1200"/>
              </a:spcAft>
              <a:buSzPts val="1200"/>
              <a:buFont typeface="Roboto" panose="02000000000000000000" pitchFamily="2" charset="0"/>
              <a:buChar char="-"/>
            </a:pPr>
            <a:r>
              <a:rPr lang="es-UY" sz="16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La inclusión de los actores del territorios, y de fuera de él, en las relaciones que se construyen.</a:t>
            </a:r>
            <a:endParaRPr lang="es-ES" sz="1600" dirty="0">
              <a:effectLst/>
              <a:latin typeface="Calibri" panose="020F0502020204030204" pitchFamily="34" charset="0"/>
              <a:ea typeface="Calibri" panose="020F0502020204030204" pitchFamily="34" charset="0"/>
              <a:cs typeface="Calibri Light" panose="020F0302020204030204" pitchFamily="34" charset="0"/>
            </a:endParaRPr>
          </a:p>
          <a:p>
            <a:pPr marL="342900" lvl="0" indent="-342900" algn="just">
              <a:lnSpc>
                <a:spcPct val="115000"/>
              </a:lnSpc>
              <a:spcAft>
                <a:spcPts val="1200"/>
              </a:spcAft>
              <a:buSzPts val="1200"/>
              <a:buFont typeface="Roboto" panose="02000000000000000000" pitchFamily="2" charset="0"/>
              <a:buChar char="-"/>
            </a:pPr>
            <a:r>
              <a:rPr lang="es-UY" sz="16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La orientación a resultados concretos y medibles. La rendición de cuentas como elemento articulador de la voluntad de democratizar los partenariados.</a:t>
            </a:r>
            <a:endParaRPr lang="es-ES" sz="1600" dirty="0">
              <a:effectLst/>
              <a:latin typeface="Calibri" panose="020F05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77002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394454" y="1469171"/>
            <a:ext cx="3429000" cy="3410712"/>
          </a:xfrm>
          <a:prstGeom prst="rect">
            <a:avLst/>
          </a:prstGeom>
        </p:spPr>
        <p:txBody>
          <a:bodyPr vert="horz" lIns="91440" tIns="45720" rIns="91440" bIns="45720" rtlCol="0" anchor="t">
            <a:normAutofit/>
          </a:bodyPr>
          <a:lstStyle/>
          <a:p>
            <a:pPr lvl="1"/>
            <a:r>
              <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3.2 1.</a:t>
            </a:r>
            <a:r>
              <a:rPr lang="es-ES" altLang="es-ES" sz="1800" b="1" u="sng" dirty="0">
                <a:solidFill>
                  <a:prstClr val="black"/>
                </a:solidFill>
                <a:latin typeface="Calibri Light" panose="020F0302020204030204"/>
                <a:cs typeface="Calibri" panose="020F0502020204030204" pitchFamily="34" charset="0"/>
                <a:hlinkClick r:id="rId2">
                  <a:extLst>
                    <a:ext uri="{A12FA001-AC4F-418D-AE19-62706E023703}">
                      <ahyp:hlinkClr xmlns:ahyp="http://schemas.microsoft.com/office/drawing/2018/hyperlinkcolor" val="tx"/>
                    </a:ext>
                  </a:extLst>
                </a:hlinkClick>
              </a:rPr>
              <a:t>. </a:t>
            </a:r>
            <a:r>
              <a:rPr lang="es-ES" altLang="es-ES" sz="2400" b="1" dirty="0">
                <a:solidFill>
                  <a:schemeClr val="accent1"/>
                </a:solidFill>
                <a:latin typeface="Calibri Light" panose="020F0302020204030204"/>
                <a:cs typeface="Calibri" panose="020F0502020204030204" pitchFamily="34" charset="0"/>
                <a:hlinkClick r:id="rId2">
                  <a:extLst>
                    <a:ext uri="{A12FA001-AC4F-418D-AE19-62706E023703}">
                      <ahyp:hlinkClr xmlns:ahyp="http://schemas.microsoft.com/office/drawing/2018/hyperlinkcolor" val="tx"/>
                    </a:ext>
                  </a:extLst>
                </a:hlinkClick>
              </a:rPr>
              <a:t>La cooperación sur-sur y triangular como acelerador de un cambio de paradigma en la cooperación descentralizada directa</a:t>
            </a:r>
            <a:endParaRPr lang="es-ES" altLang="es-ES" sz="2400" b="1" dirty="0">
              <a:solidFill>
                <a:schemeClr val="accent1"/>
              </a:solidFill>
              <a:latin typeface="Calibri Light" panose="020F0302020204030204"/>
              <a:cs typeface="Calibri" panose="020F0502020204030204" pitchFamily="34" charset="0"/>
            </a:endParaRPr>
          </a:p>
          <a:p>
            <a:pPr indent="-228600">
              <a:lnSpc>
                <a:spcPct val="90000"/>
              </a:lnSpc>
              <a:spcBef>
                <a:spcPct val="0"/>
              </a:spcBef>
              <a:spcAft>
                <a:spcPts val="600"/>
              </a:spcAft>
              <a:buFont typeface="Arial" panose="020B0604020202020204" pitchFamily="34" charset="0"/>
              <a:buChar char="•"/>
            </a:pPr>
            <a:endParaRPr lang="en-US" sz="2200" dirty="0"/>
          </a:p>
        </p:txBody>
      </p:sp>
      <p:sp>
        <p:nvSpPr>
          <p:cNvPr id="5" name="CuadroTexto 4">
            <a:extLst>
              <a:ext uri="{FF2B5EF4-FFF2-40B4-BE49-F238E27FC236}">
                <a16:creationId xmlns:a16="http://schemas.microsoft.com/office/drawing/2014/main" id="{2BCEA4CC-D83F-5D77-F7CF-FDC5956CB621}"/>
              </a:ext>
            </a:extLst>
          </p:cNvPr>
          <p:cNvSpPr txBox="1"/>
          <p:nvPr/>
        </p:nvSpPr>
        <p:spPr>
          <a:xfrm>
            <a:off x="4702066" y="1452460"/>
            <a:ext cx="6093372" cy="4626523"/>
          </a:xfrm>
          <a:prstGeom prst="rect">
            <a:avLst/>
          </a:prstGeom>
          <a:noFill/>
        </p:spPr>
        <p:txBody>
          <a:bodyPr wrap="square">
            <a:spAutoFit/>
          </a:bodyPr>
          <a:lstStyle/>
          <a:p>
            <a:pPr algn="just">
              <a:lnSpc>
                <a:spcPct val="107000"/>
              </a:lnSpc>
              <a:spcAft>
                <a:spcPts val="800"/>
              </a:spcAft>
            </a:pPr>
            <a:r>
              <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rPr>
              <a:t>L</a:t>
            </a: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a cooperación descentralizada sur-sur y triangular emergen valores como la horizontalidad de las relaciones o la ayuda mutua. Se considera que el ecosistema de cooperación descentralizada sur-sur y triangular hace énfasis en:</a:t>
            </a:r>
            <a:endParaRPr lang="es-ES" sz="2000" dirty="0">
              <a:effectLst/>
              <a:latin typeface="Roboto Light" panose="02000000000000000000" pitchFamily="2" charset="0"/>
              <a:ea typeface="Calibri" panose="020F0502020204030204" pitchFamily="34" charset="0"/>
              <a:cs typeface="Arial" panose="020B0604020202020204" pitchFamily="34" charset="0"/>
            </a:endParaRPr>
          </a:p>
          <a:p>
            <a:pPr marL="342900" lvl="0" indent="-342900" algn="just">
              <a:lnSpc>
                <a:spcPct val="107000"/>
              </a:lnSpc>
              <a:buSzPts val="1200"/>
              <a:buFont typeface="Roboto" panose="02000000000000000000" pitchFamily="2" charset="0"/>
              <a:buChar char="-"/>
            </a:pPr>
            <a:r>
              <a:rPr lang="es-UY"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el carácter político de las relaciones de cooperación; relaciones horizontales</a:t>
            </a:r>
            <a:endParaRPr lang="es-ES" sz="1800" dirty="0">
              <a:effectLst/>
              <a:latin typeface="Calibri" panose="020F0502020204030204" pitchFamily="34" charset="0"/>
              <a:ea typeface="Calibri" panose="020F0502020204030204" pitchFamily="34" charset="0"/>
              <a:cs typeface="Calibri Light" panose="020F0302020204030204" pitchFamily="34" charset="0"/>
            </a:endParaRPr>
          </a:p>
          <a:p>
            <a:pPr marL="342900" lvl="0" indent="-342900" algn="just">
              <a:lnSpc>
                <a:spcPct val="107000"/>
              </a:lnSpc>
              <a:buSzPts val="1200"/>
              <a:buFont typeface="Roboto" panose="02000000000000000000" pitchFamily="2" charset="0"/>
              <a:buChar char="-"/>
            </a:pPr>
            <a:r>
              <a:rPr lang="es-UY"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la orientación de éstas hacia el fortalecimiento de las políticas públicas locales, </a:t>
            </a:r>
            <a:endParaRPr lang="es-ES" sz="1800" dirty="0">
              <a:effectLst/>
              <a:latin typeface="Calibri" panose="020F0502020204030204" pitchFamily="34" charset="0"/>
              <a:ea typeface="Calibri" panose="020F0502020204030204" pitchFamily="34" charset="0"/>
              <a:cs typeface="Calibri Light" panose="020F0302020204030204" pitchFamily="34" charset="0"/>
            </a:endParaRPr>
          </a:p>
          <a:p>
            <a:pPr marL="342900" lvl="0" indent="-342900" algn="just">
              <a:lnSpc>
                <a:spcPct val="107000"/>
              </a:lnSpc>
              <a:buSzPts val="1200"/>
              <a:buFont typeface="Roboto" panose="02000000000000000000" pitchFamily="2" charset="0"/>
              <a:buChar char="-"/>
            </a:pPr>
            <a:r>
              <a:rPr lang="es-UY"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el foco en dar respuesta a desafíos específicos de los territorios y contextos locales y regionales; y globales</a:t>
            </a:r>
            <a:endParaRPr lang="es-ES" sz="1800" dirty="0">
              <a:effectLst/>
              <a:latin typeface="Calibri" panose="020F0502020204030204" pitchFamily="34" charset="0"/>
              <a:ea typeface="Calibri" panose="020F0502020204030204" pitchFamily="34" charset="0"/>
              <a:cs typeface="Calibri Light" panose="020F0302020204030204" pitchFamily="34" charset="0"/>
            </a:endParaRPr>
          </a:p>
          <a:p>
            <a:pPr marL="342900" lvl="0" indent="-342900" algn="just">
              <a:lnSpc>
                <a:spcPct val="107000"/>
              </a:lnSpc>
              <a:spcAft>
                <a:spcPts val="800"/>
              </a:spcAft>
              <a:buSzPts val="1200"/>
              <a:buFont typeface="Roboto" panose="02000000000000000000" pitchFamily="2" charset="0"/>
              <a:buChar char="-"/>
            </a:pPr>
            <a:r>
              <a:rPr lang="es-UY"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el foco en el intercambio de experiencias e innovaciones encaminadas a la generación de conocimiento aplicado para ser compartido. (Martínez Oses, P. 2022)</a:t>
            </a:r>
            <a:endParaRPr lang="es-ES" sz="1800" dirty="0">
              <a:effectLst/>
              <a:latin typeface="Calibri" panose="020F05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25782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394454" y="722490"/>
            <a:ext cx="3429000" cy="3410712"/>
          </a:xfrm>
          <a:prstGeom prst="rect">
            <a:avLst/>
          </a:prstGeom>
        </p:spPr>
        <p:txBody>
          <a:bodyPr vert="horz" lIns="91440" tIns="45720" rIns="91440" bIns="45720" rtlCol="0" anchor="t">
            <a:normAutofit/>
          </a:bodyPr>
          <a:lstStyle/>
          <a:p>
            <a:pPr algn="just">
              <a:lnSpc>
                <a:spcPct val="115000"/>
              </a:lnSpc>
              <a:spcBef>
                <a:spcPts val="800"/>
              </a:spcBef>
              <a:spcAft>
                <a:spcPts val="1200"/>
              </a:spcAft>
            </a:pPr>
            <a:r>
              <a:rPr lang="es-ES" sz="1800" b="1" dirty="0">
                <a:solidFill>
                  <a:srgbClr val="4472C4"/>
                </a:solidFill>
                <a:effectLst/>
                <a:latin typeface="Roboto" panose="02000000000000000000" pitchFamily="2" charset="0"/>
                <a:ea typeface="Yu Gothic Light" panose="020B0300000000000000" pitchFamily="34" charset="-128"/>
                <a:cs typeface="Times New Roman" panose="02020603050405020304" pitchFamily="18" charset="0"/>
              </a:rPr>
              <a:t>3.2.2. Redes y coaliciones estratégicas /efímeras</a:t>
            </a:r>
          </a:p>
          <a:p>
            <a:pPr indent="-228600">
              <a:lnSpc>
                <a:spcPct val="90000"/>
              </a:lnSpc>
              <a:spcBef>
                <a:spcPct val="0"/>
              </a:spcBef>
              <a:spcAft>
                <a:spcPts val="600"/>
              </a:spcAft>
              <a:buFont typeface="Arial" panose="020B0604020202020204" pitchFamily="34" charset="0"/>
              <a:buChar char="•"/>
            </a:pPr>
            <a:endParaRPr lang="en-US" sz="2200" dirty="0"/>
          </a:p>
        </p:txBody>
      </p:sp>
      <p:sp>
        <p:nvSpPr>
          <p:cNvPr id="5" name="CuadroTexto 4">
            <a:extLst>
              <a:ext uri="{FF2B5EF4-FFF2-40B4-BE49-F238E27FC236}">
                <a16:creationId xmlns:a16="http://schemas.microsoft.com/office/drawing/2014/main" id="{2BCEA4CC-D83F-5D77-F7CF-FDC5956CB621}"/>
              </a:ext>
            </a:extLst>
          </p:cNvPr>
          <p:cNvSpPr txBox="1"/>
          <p:nvPr/>
        </p:nvSpPr>
        <p:spPr>
          <a:xfrm>
            <a:off x="4907018" y="722490"/>
            <a:ext cx="6093372" cy="5413020"/>
          </a:xfrm>
          <a:prstGeom prst="rect">
            <a:avLst/>
          </a:prstGeom>
          <a:noFill/>
        </p:spPr>
        <p:txBody>
          <a:bodyPr wrap="square">
            <a:spAutoFit/>
          </a:bodyPr>
          <a:lstStyle/>
          <a:p>
            <a:pPr algn="just">
              <a:lnSpc>
                <a:spcPct val="107000"/>
              </a:lnSpc>
              <a:spcAft>
                <a:spcPts val="800"/>
              </a:spcAft>
            </a:pPr>
            <a:r>
              <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rPr>
              <a:t>En</a:t>
            </a: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 los últimos años han surgido lo que algunos autores han llamado redes efímeras o estratégicas (Malé, 2019; Fernández de Losada, A. &amp; Zapata, E., 2022). Se trata de espacios dirigidas a incidir en ámbitos concretos de la agenda internacional o regional, que encuentran en las relaciones de cooperación descentralizada un facilitador necesario para formar las alianzas. Se trata de alianzas </a:t>
            </a:r>
            <a:r>
              <a:rPr lang="es-ES" sz="1800" i="1"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ad hoc</a:t>
            </a: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 no formalizadas, que operan en paralelo a las redes tradicionales y a las plataformas </a:t>
            </a:r>
            <a:r>
              <a:rPr lang="es-ES" sz="1800" dirty="0" err="1">
                <a:solidFill>
                  <a:srgbClr val="3B3838"/>
                </a:solidFill>
                <a:effectLst/>
                <a:latin typeface="Roboto" panose="02000000000000000000" pitchFamily="2" charset="0"/>
                <a:ea typeface="Calibri" panose="020F0502020204030204" pitchFamily="34" charset="0"/>
                <a:cs typeface="Calibri Light" panose="020F0302020204030204" pitchFamily="34" charset="0"/>
              </a:rPr>
              <a:t>multiactor</a:t>
            </a: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 y que se orientan a impulsar estrategias de incidencia en ámbitos determinados en los que los gobiernos locales están sujetos a presión ciudadana (como la Iniciativa </a:t>
            </a:r>
            <a:r>
              <a:rPr lang="es-ES" sz="1800" u="none" strike="noStrike" dirty="0">
                <a:solidFill>
                  <a:srgbClr val="3B3838"/>
                </a:solidFill>
                <a:effectLst/>
                <a:latin typeface="Roboto" panose="02000000000000000000" pitchFamily="2" charset="0"/>
                <a:ea typeface="Calibri" panose="020F0502020204030204" pitchFamily="34" charset="0"/>
                <a:cs typeface="Calibri Light" panose="020F0302020204030204" pitchFamily="34" charset="0"/>
                <a:hlinkClick r:id="rId2"/>
              </a:rPr>
              <a:t>Ciudades por la Vivienda Adecuada</a:t>
            </a: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 firmada en Nueva York en la que confluyen Barcelona, París, Londres, Viena, Montreal, Nueva York; Montevideo y Medellín, entre otros) o a un contexto de confrontación con sus gobiernos nacionales (gestión sanitaria de la pandemia, crisis climática, migraciones y refugiados).</a:t>
            </a:r>
            <a:endParaRPr lang="es-ES" sz="1800" dirty="0">
              <a:effectLst/>
              <a:latin typeface="Calibri" panose="020F05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5252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662468" y="2427846"/>
            <a:ext cx="3429000" cy="3410712"/>
          </a:xfrm>
          <a:prstGeom prst="rect">
            <a:avLst/>
          </a:prstGeom>
        </p:spPr>
        <p:txBody>
          <a:bodyPr vert="horz" lIns="91440" tIns="45720" rIns="91440" bIns="45720" rtlCol="0" anchor="t">
            <a:normAutofit/>
          </a:bodyPr>
          <a:lstStyle/>
          <a:p>
            <a:pPr algn="just">
              <a:spcBef>
                <a:spcPts val="800"/>
              </a:spcBef>
              <a:spcAft>
                <a:spcPts val="1200"/>
              </a:spcAft>
            </a:pPr>
            <a:r>
              <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3.2. La cooperación descentralizada indirecta y la inducida. ¿Concertación o dependencia?</a:t>
            </a:r>
          </a:p>
          <a:p>
            <a:pPr indent="-228600">
              <a:lnSpc>
                <a:spcPct val="90000"/>
              </a:lnSpc>
              <a:spcBef>
                <a:spcPct val="0"/>
              </a:spcBef>
              <a:spcAft>
                <a:spcPts val="600"/>
              </a:spcAft>
              <a:buFont typeface="Arial" panose="020B0604020202020204" pitchFamily="34" charset="0"/>
              <a:buChar char="•"/>
            </a:pPr>
            <a:endParaRPr lang="en-US" sz="2200" dirty="0"/>
          </a:p>
        </p:txBody>
      </p:sp>
      <p:sp>
        <p:nvSpPr>
          <p:cNvPr id="5" name="CuadroTexto 4">
            <a:extLst>
              <a:ext uri="{FF2B5EF4-FFF2-40B4-BE49-F238E27FC236}">
                <a16:creationId xmlns:a16="http://schemas.microsoft.com/office/drawing/2014/main" id="{2BCEA4CC-D83F-5D77-F7CF-FDC5956CB621}"/>
              </a:ext>
            </a:extLst>
          </p:cNvPr>
          <p:cNvSpPr txBox="1"/>
          <p:nvPr/>
        </p:nvSpPr>
        <p:spPr>
          <a:xfrm>
            <a:off x="4907018" y="1274283"/>
            <a:ext cx="6093372" cy="4036105"/>
          </a:xfrm>
          <a:prstGeom prst="rect">
            <a:avLst/>
          </a:prstGeom>
          <a:noFill/>
        </p:spPr>
        <p:txBody>
          <a:bodyPr wrap="square">
            <a:spAutoFit/>
          </a:bodyPr>
          <a:lstStyle/>
          <a:p>
            <a:pPr algn="just">
              <a:lnSpc>
                <a:spcPct val="115000"/>
              </a:lnSpc>
              <a:spcAft>
                <a:spcPts val="1200"/>
              </a:spcAft>
            </a:pPr>
            <a:r>
              <a:rPr lang="es-ES" dirty="0">
                <a:solidFill>
                  <a:srgbClr val="333333"/>
                </a:solidFill>
                <a:latin typeface="Roboto" panose="02000000000000000000" pitchFamily="2" charset="0"/>
                <a:ea typeface="Calibri" panose="020F0502020204030204" pitchFamily="34" charset="0"/>
                <a:cs typeface="Open Sans" panose="020B0606030504020204" pitchFamily="34" charset="0"/>
              </a:rPr>
              <a:t>C</a:t>
            </a:r>
            <a:r>
              <a:rPr lang="es-ES" sz="1800" dirty="0">
                <a:solidFill>
                  <a:srgbClr val="333333"/>
                </a:solidFill>
                <a:effectLst/>
                <a:latin typeface="Roboto" panose="02000000000000000000" pitchFamily="2" charset="0"/>
                <a:ea typeface="Calibri" panose="020F0502020204030204" pitchFamily="34" charset="0"/>
                <a:cs typeface="Open Sans" panose="020B0606030504020204" pitchFamily="34" charset="0"/>
              </a:rPr>
              <a:t>oncertación con otros actores.</a:t>
            </a:r>
          </a:p>
          <a:p>
            <a:pPr algn="just">
              <a:lnSpc>
                <a:spcPct val="115000"/>
              </a:lnSpc>
              <a:spcAft>
                <a:spcPts val="1200"/>
              </a:spcAft>
            </a:pPr>
            <a:r>
              <a:rPr lang="es-ES" sz="1800" dirty="0">
                <a:solidFill>
                  <a:srgbClr val="333333"/>
                </a:solidFill>
                <a:effectLst/>
                <a:latin typeface="Roboto" panose="02000000000000000000" pitchFamily="2" charset="0"/>
                <a:ea typeface="Calibri" panose="020F0502020204030204" pitchFamily="34" charset="0"/>
                <a:cs typeface="Open Sans" panose="020B0606030504020204" pitchFamily="34" charset="0"/>
              </a:rPr>
              <a:t> En el caso de la indirecta, con las organizaciones de la sociedad civil especializadas en cooperación internacional, universidades o el sector privado; </a:t>
            </a:r>
          </a:p>
          <a:p>
            <a:pPr algn="just">
              <a:lnSpc>
                <a:spcPct val="115000"/>
              </a:lnSpc>
              <a:spcAft>
                <a:spcPts val="1200"/>
              </a:spcAft>
            </a:pPr>
            <a:r>
              <a:rPr lang="es-ES" sz="1800" dirty="0">
                <a:solidFill>
                  <a:srgbClr val="333333"/>
                </a:solidFill>
                <a:effectLst/>
                <a:latin typeface="Roboto" panose="02000000000000000000" pitchFamily="2" charset="0"/>
                <a:ea typeface="Calibri" panose="020F0502020204030204" pitchFamily="34" charset="0"/>
                <a:cs typeface="Open Sans" panose="020B0606030504020204" pitchFamily="34" charset="0"/>
              </a:rPr>
              <a:t>en el caso de la inducida, con organismos multilaterales, agencias nacionales e, incluso, organizaciones filantrópicas. </a:t>
            </a:r>
          </a:p>
          <a:p>
            <a:pPr algn="just">
              <a:lnSpc>
                <a:spcPct val="115000"/>
              </a:lnSpc>
              <a:spcAft>
                <a:spcPts val="1200"/>
              </a:spcAft>
            </a:pPr>
            <a:r>
              <a:rPr lang="es-ES" sz="1800" dirty="0">
                <a:solidFill>
                  <a:srgbClr val="333333"/>
                </a:solidFill>
                <a:effectLst/>
                <a:latin typeface="Roboto" panose="02000000000000000000" pitchFamily="2" charset="0"/>
                <a:ea typeface="Calibri" panose="020F0502020204030204" pitchFamily="34" charset="0"/>
                <a:cs typeface="Open Sans" panose="020B0606030504020204" pitchFamily="34" charset="0"/>
              </a:rPr>
              <a:t>Y en ambos casos se plantea un debate no menor que requiere ser abordado: ¿se orientan, dichas modalidades, hacia fórmulas efectivas de concertación y colaboración o generan relaciones de dependencia? </a:t>
            </a:r>
            <a:endParaRPr lang="es-ES" sz="1800" dirty="0">
              <a:effectLst/>
              <a:latin typeface="Roboto Light" panose="020000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321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662468" y="2427846"/>
            <a:ext cx="3429000" cy="3410712"/>
          </a:xfrm>
          <a:prstGeom prst="rect">
            <a:avLst/>
          </a:prstGeom>
        </p:spPr>
        <p:txBody>
          <a:bodyPr vert="horz" lIns="91440" tIns="45720" rIns="91440" bIns="45720" rtlCol="0" anchor="t">
            <a:normAutofit/>
          </a:bodyPr>
          <a:lstStyle/>
          <a:p>
            <a:pPr algn="just">
              <a:spcBef>
                <a:spcPts val="800"/>
              </a:spcBef>
              <a:spcAft>
                <a:spcPts val="1200"/>
              </a:spcAft>
            </a:pPr>
            <a:r>
              <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3.4. Educación para la Justicia Global</a:t>
            </a:r>
          </a:p>
          <a:p>
            <a:pPr indent="-228600">
              <a:lnSpc>
                <a:spcPct val="90000"/>
              </a:lnSpc>
              <a:spcBef>
                <a:spcPct val="0"/>
              </a:spcBef>
              <a:spcAft>
                <a:spcPts val="600"/>
              </a:spcAft>
              <a:buFont typeface="Arial" panose="020B0604020202020204" pitchFamily="34" charset="0"/>
              <a:buChar char="•"/>
            </a:pPr>
            <a:endParaRPr lang="en-US" sz="2200" dirty="0"/>
          </a:p>
        </p:txBody>
      </p:sp>
      <p:sp>
        <p:nvSpPr>
          <p:cNvPr id="5" name="CuadroTexto 4">
            <a:extLst>
              <a:ext uri="{FF2B5EF4-FFF2-40B4-BE49-F238E27FC236}">
                <a16:creationId xmlns:a16="http://schemas.microsoft.com/office/drawing/2014/main" id="{2BCEA4CC-D83F-5D77-F7CF-FDC5956CB621}"/>
              </a:ext>
            </a:extLst>
          </p:cNvPr>
          <p:cNvSpPr txBox="1"/>
          <p:nvPr/>
        </p:nvSpPr>
        <p:spPr>
          <a:xfrm>
            <a:off x="4091468" y="270606"/>
            <a:ext cx="7669608" cy="7171194"/>
          </a:xfrm>
          <a:prstGeom prst="rect">
            <a:avLst/>
          </a:prstGeom>
          <a:noFill/>
        </p:spPr>
        <p:txBody>
          <a:bodyPr wrap="square">
            <a:spAutoFit/>
          </a:bodyPr>
          <a:lstStyle/>
          <a:p>
            <a:pPr marL="285750" indent="-285750" algn="just">
              <a:spcAft>
                <a:spcPts val="1200"/>
              </a:spcAft>
              <a:buFont typeface="Arial" panose="020B0604020202020204" pitchFamily="34" charset="0"/>
              <a:buChar char="•"/>
            </a:pP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Hacer frente a los actuales retos del desarrollo sostenible y en el contexto de transiciones en nuestras sociedades exige contar con una ciudadanía con un conocimiento crítico de la realidad, comprometida, activa e implicada en los cambios sociales. </a:t>
            </a:r>
            <a:endParaRPr lang="es-ES" sz="1800" dirty="0">
              <a:effectLst/>
              <a:latin typeface="Roboto Light" panose="02000000000000000000" pitchFamily="2"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Una ciudadanía que actúe desde el conocimiento de las conexiones que existen entre su contexto local y el resto del mundo. Nos encontramos en un momento crucial para la existencia de una ciudadanía fuerte, organizada, participativa y comprometida con los derechos humanos, la justicia global y la sostenibilidad. </a:t>
            </a:r>
          </a:p>
          <a:p>
            <a:pPr marL="285750" indent="-285750">
              <a:buFont typeface="Arial" panose="020B0604020202020204" pitchFamily="34" charset="0"/>
              <a:buChar char="•"/>
            </a:pPr>
            <a:endPar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endParaRPr>
          </a:p>
          <a:p>
            <a:pPr marL="285750" indent="-285750">
              <a:buFont typeface="Arial" panose="020B0604020202020204" pitchFamily="34" charset="0"/>
              <a:buChar char="•"/>
            </a:pP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El principal reto político actual es crear soluciones para comprender y responder a la interdependencia entre los factores locales apegados al territorio y las dinámicas transnacionales </a:t>
            </a:r>
          </a:p>
          <a:p>
            <a:pPr marL="285750" indent="-285750">
              <a:buFont typeface="Arial" panose="020B0604020202020204" pitchFamily="34" charset="0"/>
              <a:buChar char="•"/>
            </a:pPr>
            <a:endPar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endParaRPr>
          </a:p>
          <a:p>
            <a:pPr marL="285750" indent="-285750">
              <a:buFont typeface="Arial" panose="020B0604020202020204" pitchFamily="34" charset="0"/>
              <a:buChar char="•"/>
            </a:pPr>
            <a:r>
              <a:rPr lang="es-ES" b="1" dirty="0">
                <a:solidFill>
                  <a:srgbClr val="3B3838"/>
                </a:solidFill>
                <a:latin typeface="Roboto" panose="02000000000000000000" pitchFamily="2" charset="0"/>
                <a:ea typeface="Calibri" panose="020F0502020204030204" pitchFamily="34" charset="0"/>
                <a:cs typeface="Calibri Light" panose="020F0302020204030204" pitchFamily="34" charset="0"/>
              </a:rPr>
              <a:t>C</a:t>
            </a:r>
            <a:r>
              <a:rPr lang="es-ES" sz="1800" b="1"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uidar la democracia</a:t>
            </a: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 Estamos asistiendo cada vez con mayor intensidad a una polarización política, mediática y social que se ha instalado en las conversaciones, amplificado en las redes sociales, los medios de comunicación y las instituciones. </a:t>
            </a:r>
          </a:p>
          <a:p>
            <a:pPr marL="285750" indent="-285750">
              <a:buFont typeface="Arial" panose="020B0604020202020204" pitchFamily="34" charset="0"/>
              <a:buChar char="•"/>
            </a:pPr>
            <a:endPar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endParaRPr>
          </a:p>
          <a:p>
            <a:pPr marL="285750" indent="-285750">
              <a:buFont typeface="Arial" panose="020B0604020202020204" pitchFamily="34" charset="0"/>
              <a:buChar char="•"/>
            </a:pP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El papel de la comunicación</a:t>
            </a:r>
          </a:p>
          <a:p>
            <a:endPar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endParaRPr>
          </a:p>
          <a:p>
            <a:endPar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endParaRPr>
          </a:p>
          <a:p>
            <a:endPar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endParaRPr>
          </a:p>
          <a:p>
            <a:endPar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endParaRPr>
          </a:p>
          <a:p>
            <a:endParaRPr lang="es-ES" sz="1800" dirty="0">
              <a:effectLst/>
              <a:latin typeface="Roboto Light" panose="020000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511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425985" y="2446248"/>
            <a:ext cx="3429000" cy="3410712"/>
          </a:xfrm>
          <a:prstGeom prst="rect">
            <a:avLst/>
          </a:prstGeom>
        </p:spPr>
        <p:txBody>
          <a:bodyPr vert="horz" lIns="91440" tIns="45720" rIns="91440" bIns="45720" rtlCol="0" anchor="t">
            <a:normAutofit/>
          </a:bodyPr>
          <a:lstStyle/>
          <a:p>
            <a:pPr algn="just">
              <a:spcBef>
                <a:spcPts val="800"/>
              </a:spcBef>
              <a:spcAft>
                <a:spcPts val="1200"/>
              </a:spcAft>
            </a:pPr>
            <a:r>
              <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3.5. La cooperación descentralizada y las diferentes formas de diplomacia pública local</a:t>
            </a:r>
          </a:p>
          <a:p>
            <a:pPr indent="-228600">
              <a:lnSpc>
                <a:spcPct val="90000"/>
              </a:lnSpc>
              <a:spcBef>
                <a:spcPct val="0"/>
              </a:spcBef>
              <a:spcAft>
                <a:spcPts val="600"/>
              </a:spcAft>
              <a:buFont typeface="Arial" panose="020B0604020202020204" pitchFamily="34" charset="0"/>
              <a:buChar char="•"/>
            </a:pPr>
            <a:endParaRPr lang="en-US" sz="2200" dirty="0"/>
          </a:p>
        </p:txBody>
      </p:sp>
      <p:sp>
        <p:nvSpPr>
          <p:cNvPr id="5" name="CuadroTexto 4">
            <a:extLst>
              <a:ext uri="{FF2B5EF4-FFF2-40B4-BE49-F238E27FC236}">
                <a16:creationId xmlns:a16="http://schemas.microsoft.com/office/drawing/2014/main" id="{2BCEA4CC-D83F-5D77-F7CF-FDC5956CB621}"/>
              </a:ext>
            </a:extLst>
          </p:cNvPr>
          <p:cNvSpPr txBox="1"/>
          <p:nvPr/>
        </p:nvSpPr>
        <p:spPr>
          <a:xfrm>
            <a:off x="4522392" y="2427846"/>
            <a:ext cx="7065263" cy="2765372"/>
          </a:xfrm>
          <a:prstGeom prst="rect">
            <a:avLst/>
          </a:prstGeom>
          <a:noFill/>
        </p:spPr>
        <p:txBody>
          <a:bodyPr wrap="square">
            <a:spAutoFit/>
          </a:bodyPr>
          <a:lstStyle/>
          <a:p>
            <a:pPr algn="just">
              <a:lnSpc>
                <a:spcPct val="107000"/>
              </a:lnSpc>
              <a:spcAft>
                <a:spcPts val="800"/>
              </a:spcAft>
            </a:pPr>
            <a:r>
              <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rPr>
              <a:t>De forma muy concreta nos referimos a la diplomacia cultural y a la diplomacia científica y tecnológica que no siendo modalidades de cooperación descentralizada son prácticas de acción internacional con una fuerte conexión local.</a:t>
            </a:r>
            <a:endParaRPr lang="es-ES" sz="1800" dirty="0">
              <a:effectLst/>
              <a:latin typeface="Roboto Light" panose="02000000000000000000" pitchFamily="2" charset="0"/>
              <a:ea typeface="Calibri" panose="020F0502020204030204" pitchFamily="34" charset="0"/>
              <a:cs typeface="Arial" panose="020B0604020202020204" pitchFamily="34" charset="0"/>
            </a:endParaRPr>
          </a:p>
          <a:p>
            <a:endPar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endParaRPr>
          </a:p>
          <a:p>
            <a:endPar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endParaRPr>
          </a:p>
          <a:p>
            <a:endParaRPr lang="es-ES" sz="1800" dirty="0">
              <a:solidFill>
                <a:srgbClr val="3B3838"/>
              </a:solidFill>
              <a:effectLst/>
              <a:latin typeface="Roboto" panose="02000000000000000000" pitchFamily="2" charset="0"/>
              <a:ea typeface="Calibri" panose="020F0502020204030204" pitchFamily="34" charset="0"/>
              <a:cs typeface="Calibri Light" panose="020F0302020204030204" pitchFamily="34" charset="0"/>
            </a:endParaRPr>
          </a:p>
          <a:p>
            <a:endParaRPr lang="es-ES" dirty="0">
              <a:solidFill>
                <a:srgbClr val="3B3838"/>
              </a:solidFill>
              <a:latin typeface="Roboto" panose="02000000000000000000" pitchFamily="2" charset="0"/>
              <a:ea typeface="Calibri" panose="020F0502020204030204" pitchFamily="34" charset="0"/>
              <a:cs typeface="Calibri Light" panose="020F0302020204030204" pitchFamily="34" charset="0"/>
            </a:endParaRPr>
          </a:p>
          <a:p>
            <a:endParaRPr lang="es-ES" sz="1800" dirty="0">
              <a:effectLst/>
              <a:latin typeface="Roboto Light" panose="020000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035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B9132424-29E5-F474-DD62-A9EC7376561B}"/>
              </a:ext>
            </a:extLst>
          </p:cNvPr>
          <p:cNvSpPr txBox="1"/>
          <p:nvPr/>
        </p:nvSpPr>
        <p:spPr>
          <a:xfrm>
            <a:off x="204595" y="2759119"/>
            <a:ext cx="5294293" cy="3263582"/>
          </a:xfrm>
          <a:prstGeom prst="rect">
            <a:avLst/>
          </a:prstGeom>
        </p:spPr>
        <p:txBody>
          <a:bodyPr vert="horz" lIns="91440" tIns="45720" rIns="91440" bIns="45720" rtlCol="0" anchor="t">
            <a:normAutofit/>
          </a:bodyPr>
          <a:lstStyle/>
          <a:p>
            <a:pPr lvl="0">
              <a:spcBef>
                <a:spcPts val="1800"/>
              </a:spcBef>
              <a:spcAft>
                <a:spcPts val="600"/>
              </a:spcAft>
            </a:pPr>
            <a:r>
              <a:rPr lang="es-ES" sz="3600" b="1" kern="0" dirty="0">
                <a:solidFill>
                  <a:srgbClr val="0070C0"/>
                </a:solidFill>
                <a:effectLst/>
                <a:latin typeface="Roboto" panose="02000000000000000000" pitchFamily="2" charset="0"/>
                <a:ea typeface="Yu Gothic Light" panose="020B0300000000000000" pitchFamily="34" charset="-128"/>
                <a:cs typeface="Times New Roman" panose="02020603050405020304" pitchFamily="18" charset="0"/>
              </a:rPr>
              <a:t>4. Hacia una cooperación descentralizada inclusiva</a:t>
            </a:r>
          </a:p>
          <a:p>
            <a:pPr>
              <a:lnSpc>
                <a:spcPct val="90000"/>
              </a:lnSpc>
              <a:spcBef>
                <a:spcPct val="0"/>
              </a:spcBef>
              <a:spcAft>
                <a:spcPts val="600"/>
              </a:spcAft>
            </a:pPr>
            <a:endParaRPr lang="en-US" sz="3600" dirty="0">
              <a:latin typeface="+mj-lt"/>
              <a:ea typeface="+mj-ea"/>
              <a:cs typeface="+mj-cs"/>
            </a:endParaRPr>
          </a:p>
        </p:txBody>
      </p:sp>
      <p:pic>
        <p:nvPicPr>
          <p:cNvPr id="2" name="Imagen 1">
            <a:extLst>
              <a:ext uri="{FF2B5EF4-FFF2-40B4-BE49-F238E27FC236}">
                <a16:creationId xmlns:a16="http://schemas.microsoft.com/office/drawing/2014/main" id="{643D5B16-48F2-3D7C-AE7E-CEF02EE9F2E5}"/>
              </a:ext>
            </a:extLst>
          </p:cNvPr>
          <p:cNvPicPr>
            <a:picLocks noChangeAspect="1"/>
          </p:cNvPicPr>
          <p:nvPr/>
        </p:nvPicPr>
        <p:blipFill rotWithShape="1">
          <a:blip r:embed="rId2"/>
          <a:srcRect l="9010"/>
          <a:stretch/>
        </p:blipFill>
        <p:spPr>
          <a:xfrm>
            <a:off x="471576" y="10"/>
            <a:ext cx="10894411" cy="2274917"/>
          </a:xfrm>
          <a:prstGeom prst="rect">
            <a:avLst/>
          </a:prstGeom>
        </p:spPr>
      </p:pic>
      <p:sp>
        <p:nvSpPr>
          <p:cNvPr id="4" name="CuadroTexto 3">
            <a:extLst>
              <a:ext uri="{FF2B5EF4-FFF2-40B4-BE49-F238E27FC236}">
                <a16:creationId xmlns:a16="http://schemas.microsoft.com/office/drawing/2014/main" id="{6745AEF5-950B-EF7D-8F46-3B8321F5F5D6}"/>
              </a:ext>
            </a:extLst>
          </p:cNvPr>
          <p:cNvSpPr txBox="1"/>
          <p:nvPr/>
        </p:nvSpPr>
        <p:spPr>
          <a:xfrm>
            <a:off x="4225159" y="2404156"/>
            <a:ext cx="7630510" cy="3618545"/>
          </a:xfrm>
          <a:prstGeom prst="rect">
            <a:avLst/>
          </a:prstGeom>
        </p:spPr>
        <p:txBody>
          <a:bodyPr vert="horz" lIns="91440" tIns="45720" rIns="91440" bIns="45720" rtlCol="0" anchor="t">
            <a:normAutofit fontScale="85000" lnSpcReduction="10000"/>
          </a:bodyPr>
          <a:lstStyle/>
          <a:p>
            <a:pPr>
              <a:spcBef>
                <a:spcPts val="800"/>
              </a:spcBef>
              <a:spcAft>
                <a:spcPts val="1200"/>
              </a:spcAft>
            </a:pPr>
            <a:r>
              <a:rPr lang="es-ES"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4.1 El liderazgo del sector gubernamental</a:t>
            </a:r>
          </a:p>
          <a:p>
            <a:pPr lvl="1">
              <a:lnSpc>
                <a:spcPct val="110000"/>
              </a:lnSpc>
              <a:spcBef>
                <a:spcPts val="800"/>
              </a:spcBef>
              <a:spcAft>
                <a:spcPts val="1200"/>
              </a:spcAft>
            </a:pPr>
            <a:r>
              <a:rPr lang="es-ES" sz="1800" b="1" dirty="0">
                <a:solidFill>
                  <a:srgbClr val="4472C4"/>
                </a:solidFill>
                <a:effectLst/>
                <a:latin typeface="Roboto" panose="02000000000000000000" pitchFamily="2" charset="0"/>
                <a:ea typeface="Yu Gothic Light" panose="020B0300000000000000" pitchFamily="34" charset="-128"/>
                <a:cs typeface="Times New Roman" panose="02020603050405020304" pitchFamily="18" charset="0"/>
              </a:rPr>
              <a:t>4.1.1 Los gobiernos locales como articuladores de la política pública</a:t>
            </a:r>
          </a:p>
          <a:p>
            <a:pPr lvl="1">
              <a:lnSpc>
                <a:spcPct val="110000"/>
              </a:lnSpc>
              <a:spcBef>
                <a:spcPts val="800"/>
              </a:spcBef>
              <a:spcAft>
                <a:spcPts val="1200"/>
              </a:spcAft>
            </a:pPr>
            <a:r>
              <a:rPr lang="es-ES" sz="1800" b="1" dirty="0">
                <a:solidFill>
                  <a:srgbClr val="4472C4"/>
                </a:solidFill>
                <a:effectLst/>
                <a:latin typeface="Roboto" panose="02000000000000000000" pitchFamily="2" charset="0"/>
                <a:ea typeface="Yu Gothic Light" panose="020B0300000000000000" pitchFamily="34" charset="-128"/>
                <a:cs typeface="Times New Roman" panose="02020603050405020304" pitchFamily="18" charset="0"/>
              </a:rPr>
              <a:t>4.1.2 La necesidad de trascender las tensiones con los gobiernos nacionales</a:t>
            </a:r>
          </a:p>
          <a:p>
            <a:pPr lvl="1">
              <a:lnSpc>
                <a:spcPct val="110000"/>
              </a:lnSpc>
              <a:spcBef>
                <a:spcPts val="800"/>
              </a:spcBef>
              <a:spcAft>
                <a:spcPts val="1200"/>
              </a:spcAft>
            </a:pPr>
            <a:r>
              <a:rPr lang="es-ES" sz="1800" b="1" dirty="0">
                <a:solidFill>
                  <a:srgbClr val="4472C4"/>
                </a:solidFill>
                <a:effectLst/>
                <a:latin typeface="Roboto" panose="02000000000000000000" pitchFamily="2" charset="0"/>
                <a:ea typeface="Yu Gothic Light" panose="020B0300000000000000" pitchFamily="34" charset="-128"/>
                <a:cs typeface="Times New Roman" panose="02020603050405020304" pitchFamily="18" charset="0"/>
              </a:rPr>
              <a:t>4.1.3 Relanzar la alianza con las organizaciones internacionales</a:t>
            </a:r>
          </a:p>
          <a:p>
            <a:pPr>
              <a:spcBef>
                <a:spcPts val="800"/>
              </a:spcBef>
              <a:spcAft>
                <a:spcPts val="1200"/>
              </a:spcAft>
            </a:pPr>
            <a:r>
              <a:rPr lang="es-ES"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4.2 El vínculo con las organizaciones de la sociedad civil: una relación consolidada que requiere ser repensada</a:t>
            </a:r>
          </a:p>
          <a:p>
            <a:pPr>
              <a:spcBef>
                <a:spcPts val="800"/>
              </a:spcBef>
              <a:spcAft>
                <a:spcPts val="1200"/>
              </a:spcAft>
            </a:pPr>
            <a:r>
              <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4.3 ¿Cómo involucrar a los movimientos sociales no institucionalizados?</a:t>
            </a:r>
          </a:p>
          <a:p>
            <a:pPr>
              <a:spcBef>
                <a:spcPts val="800"/>
              </a:spcBef>
              <a:spcAft>
                <a:spcPts val="1200"/>
              </a:spcAft>
            </a:pPr>
            <a:r>
              <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rPr>
              <a:t>4.4 El vínculo con el sector del conocimiento</a:t>
            </a:r>
          </a:p>
          <a:p>
            <a:pPr>
              <a:spcBef>
                <a:spcPts val="800"/>
              </a:spcBef>
              <a:spcAft>
                <a:spcPts val="1200"/>
              </a:spcAft>
            </a:pPr>
            <a:endPar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endParaRPr>
          </a:p>
          <a:p>
            <a:pPr>
              <a:spcBef>
                <a:spcPts val="800"/>
              </a:spcBef>
              <a:spcAft>
                <a:spcPts val="1200"/>
              </a:spcAft>
            </a:pPr>
            <a:endPar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endParaRPr>
          </a:p>
          <a:p>
            <a:pPr>
              <a:spcBef>
                <a:spcPts val="800"/>
              </a:spcBef>
              <a:spcAft>
                <a:spcPts val="1200"/>
              </a:spcAft>
            </a:pPr>
            <a:endPar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endParaRPr>
          </a:p>
          <a:p>
            <a:pPr>
              <a:spcBef>
                <a:spcPts val="800"/>
              </a:spcBef>
              <a:spcAft>
                <a:spcPts val="1200"/>
              </a:spcAft>
            </a:pPr>
            <a:endParaRPr lang="es-ES"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endParaRPr>
          </a:p>
          <a:p>
            <a:pPr>
              <a:spcBef>
                <a:spcPts val="800"/>
              </a:spcBef>
              <a:spcAft>
                <a:spcPts val="1200"/>
              </a:spcAft>
            </a:pPr>
            <a:endParaRPr lang="es-ES"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endParaRPr>
          </a:p>
          <a:p>
            <a:pPr lvl="1">
              <a:spcBef>
                <a:spcPts val="800"/>
              </a:spcBef>
              <a:spcAft>
                <a:spcPts val="1200"/>
              </a:spcAft>
            </a:pPr>
            <a:endParaRPr lang="es-ES" sz="1800" b="1" dirty="0">
              <a:solidFill>
                <a:srgbClr val="4472C4"/>
              </a:solidFill>
              <a:effectLst/>
              <a:latin typeface="Roboto" panose="02000000000000000000" pitchFamily="2" charset="0"/>
              <a:ea typeface="Yu Gothic Light" panose="020B0300000000000000" pitchFamily="34" charset="-128"/>
              <a:cs typeface="Times New Roman" panose="02020603050405020304" pitchFamily="18" charset="0"/>
            </a:endParaRPr>
          </a:p>
          <a:p>
            <a:pPr lvl="1">
              <a:spcBef>
                <a:spcPts val="800"/>
              </a:spcBef>
              <a:spcAft>
                <a:spcPts val="1200"/>
              </a:spcAft>
            </a:pPr>
            <a:endParaRPr lang="es-ES" sz="1800" b="1" dirty="0">
              <a:solidFill>
                <a:srgbClr val="4472C4"/>
              </a:solidFill>
              <a:effectLst/>
              <a:latin typeface="Roboto" panose="02000000000000000000" pitchFamily="2" charset="0"/>
              <a:ea typeface="Yu Gothic Light" panose="020B0300000000000000" pitchFamily="34" charset="-128"/>
              <a:cs typeface="Times New Roman" panose="02020603050405020304" pitchFamily="18" charset="0"/>
            </a:endParaRPr>
          </a:p>
          <a:p>
            <a:pPr lvl="1">
              <a:spcBef>
                <a:spcPts val="800"/>
              </a:spcBef>
              <a:spcAft>
                <a:spcPts val="1200"/>
              </a:spcAft>
            </a:pPr>
            <a:endParaRPr lang="es-ES" sz="1800" b="1" dirty="0">
              <a:solidFill>
                <a:srgbClr val="4472C4"/>
              </a:solidFill>
              <a:effectLst/>
              <a:latin typeface="Roboto" panose="02000000000000000000" pitchFamily="2" charset="0"/>
              <a:ea typeface="Yu Gothic Light" panose="020B0300000000000000" pitchFamily="34" charset="-128"/>
              <a:cs typeface="Times New Roman" panose="02020603050405020304" pitchFamily="18" charset="0"/>
            </a:endParaRPr>
          </a:p>
          <a:p>
            <a:pPr lvl="1">
              <a:spcBef>
                <a:spcPts val="800"/>
              </a:spcBef>
              <a:spcAft>
                <a:spcPts val="1200"/>
              </a:spcAft>
            </a:pPr>
            <a:endParaRPr lang="es-ES" sz="1800" b="1" dirty="0">
              <a:solidFill>
                <a:srgbClr val="2F5496"/>
              </a:solidFill>
              <a:effectLst/>
              <a:latin typeface="Roboto" panose="02000000000000000000" pitchFamily="2" charset="0"/>
              <a:ea typeface="Yu Gothic Light" panose="020B0300000000000000" pitchFamily="34" charset="-128"/>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B9132424-29E5-F474-DD62-A9EC7376561B}"/>
              </a:ext>
            </a:extLst>
          </p:cNvPr>
          <p:cNvSpPr txBox="1"/>
          <p:nvPr/>
        </p:nvSpPr>
        <p:spPr>
          <a:xfrm>
            <a:off x="3271634" y="2597676"/>
            <a:ext cx="5294293" cy="3263582"/>
          </a:xfrm>
          <a:prstGeom prst="rect">
            <a:avLst/>
          </a:prstGeom>
        </p:spPr>
        <p:txBody>
          <a:bodyPr vert="horz" lIns="91440" tIns="45720" rIns="91440" bIns="45720" rtlCol="0" anchor="t">
            <a:normAutofit/>
          </a:bodyPr>
          <a:lstStyle/>
          <a:p>
            <a:pPr lvl="0">
              <a:spcBef>
                <a:spcPts val="1800"/>
              </a:spcBef>
              <a:spcAft>
                <a:spcPts val="600"/>
              </a:spcAft>
            </a:pPr>
            <a:r>
              <a:rPr lang="es-ES" sz="4400" b="1" kern="0" dirty="0">
                <a:solidFill>
                  <a:srgbClr val="0070C0"/>
                </a:solidFill>
                <a:effectLst/>
                <a:latin typeface="Roboto" panose="02000000000000000000" pitchFamily="2" charset="0"/>
                <a:ea typeface="Yu Gothic Light" panose="020B0300000000000000" pitchFamily="34" charset="-128"/>
                <a:cs typeface="Times New Roman" panose="02020603050405020304" pitchFamily="18" charset="0"/>
              </a:rPr>
              <a:t>5. Retos identificados y preguntas para la conferencia</a:t>
            </a:r>
          </a:p>
          <a:p>
            <a:pPr>
              <a:lnSpc>
                <a:spcPct val="90000"/>
              </a:lnSpc>
              <a:spcBef>
                <a:spcPct val="0"/>
              </a:spcBef>
              <a:spcAft>
                <a:spcPts val="600"/>
              </a:spcAft>
            </a:pPr>
            <a:endParaRPr lang="en-US" sz="4400" dirty="0">
              <a:latin typeface="+mj-lt"/>
              <a:ea typeface="+mj-ea"/>
              <a:cs typeface="+mj-cs"/>
            </a:endParaRPr>
          </a:p>
        </p:txBody>
      </p:sp>
      <p:pic>
        <p:nvPicPr>
          <p:cNvPr id="2" name="Imagen 1">
            <a:extLst>
              <a:ext uri="{FF2B5EF4-FFF2-40B4-BE49-F238E27FC236}">
                <a16:creationId xmlns:a16="http://schemas.microsoft.com/office/drawing/2014/main" id="{643D5B16-48F2-3D7C-AE7E-CEF02EE9F2E5}"/>
              </a:ext>
            </a:extLst>
          </p:cNvPr>
          <p:cNvPicPr>
            <a:picLocks noChangeAspect="1"/>
          </p:cNvPicPr>
          <p:nvPr/>
        </p:nvPicPr>
        <p:blipFill rotWithShape="1">
          <a:blip r:embed="rId2"/>
          <a:srcRect l="9010"/>
          <a:stretch/>
        </p:blipFill>
        <p:spPr>
          <a:xfrm>
            <a:off x="471576" y="10"/>
            <a:ext cx="10894411" cy="2274917"/>
          </a:xfrm>
          <a:prstGeom prst="rect">
            <a:avLst/>
          </a:prstGeom>
        </p:spPr>
      </p:pic>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0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281353" y="154912"/>
            <a:ext cx="6598166" cy="61435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400"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Retos</a:t>
            </a:r>
            <a:r>
              <a:rPr lang="en-US" sz="2400"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a:t>
            </a:r>
            <a:r>
              <a:rPr lang="en-US" sz="2400"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qué</a:t>
            </a:r>
            <a:r>
              <a:rPr lang="en-US" sz="2400"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a:t>
            </a:r>
            <a:r>
              <a:rPr lang="en-US" sz="2400"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cómo</a:t>
            </a:r>
            <a:r>
              <a:rPr lang="en-US" sz="2400"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y </a:t>
            </a:r>
            <a:r>
              <a:rPr lang="en-US" sz="2400"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quien</a:t>
            </a:r>
            <a:endParaRPr lang="en-US" sz="2400"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endParaRPr>
          </a:p>
          <a:p>
            <a:pPr indent="-228600">
              <a:lnSpc>
                <a:spcPct val="90000"/>
              </a:lnSpc>
              <a:spcBef>
                <a:spcPct val="0"/>
              </a:spcBef>
              <a:spcAft>
                <a:spcPts val="600"/>
              </a:spcAft>
              <a:buFont typeface="Arial" panose="020B0604020202020204" pitchFamily="34" charset="0"/>
              <a:buChar char="•"/>
            </a:pPr>
            <a:endParaRPr lang="en-US" sz="2400" dirty="0"/>
          </a:p>
        </p:txBody>
      </p:sp>
      <p:sp>
        <p:nvSpPr>
          <p:cNvPr id="34" name="CuadroTexto 33">
            <a:extLst>
              <a:ext uri="{FF2B5EF4-FFF2-40B4-BE49-F238E27FC236}">
                <a16:creationId xmlns:a16="http://schemas.microsoft.com/office/drawing/2014/main" id="{3AB7EA14-98F5-0E4B-B4A5-D0A0132E7437}"/>
              </a:ext>
            </a:extLst>
          </p:cNvPr>
          <p:cNvSpPr txBox="1"/>
          <p:nvPr/>
        </p:nvSpPr>
        <p:spPr>
          <a:xfrm>
            <a:off x="467711" y="959735"/>
            <a:ext cx="11256578" cy="5940088"/>
          </a:xfrm>
          <a:prstGeom prst="rect">
            <a:avLst/>
          </a:prstGeom>
          <a:noFill/>
        </p:spPr>
        <p:txBody>
          <a:bodyPr wrap="square">
            <a:spAutoFit/>
          </a:bodyPr>
          <a:lstStyle/>
          <a:p>
            <a:pPr algn="just"/>
            <a:r>
              <a:rPr lang="es-ES" sz="2000" b="1"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Reto 1: </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En un contexto de crisis múltiples y transiciones obligadas es necesario abordar una redefinición del contrato social cuyo abordaje requerirá reforzar la capacidad de los gobiernos locales para impulsar políticas públicas más eficientes, movilizar recursos e incrementar la inversión ofreciendo soluciones que permitan recuperar la confianza de la ciudadanía en las instituciones.</a:t>
            </a:r>
          </a:p>
          <a:p>
            <a:pPr algn="just"/>
            <a:r>
              <a:rPr lang="es-ES" sz="2000" b="1"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Reto 2</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 El contexto de recuperación de la pandemia y crisis múltiples viene significando un aumento de la pobreza y pobreza extrema, de situación de emergencia social que ha incrementado las vulnerabilidades y disparado las desigualdades entre personas y territorios</a:t>
            </a:r>
          </a:p>
          <a:p>
            <a:pPr algn="just"/>
            <a:r>
              <a:rPr lang="es-ES" sz="2000" b="1"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Reto 3:</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 La transición ecológica justa y la digitalización como los dos pilares de una transformación del modelo de desarrollo</a:t>
            </a:r>
            <a:endParaRPr lang="es-ES" sz="2000" dirty="0">
              <a:solidFill>
                <a:srgbClr val="3B3838"/>
              </a:solidFill>
              <a:latin typeface="Calibri" panose="020F0502020204030204" pitchFamily="34" charset="0"/>
              <a:ea typeface="Calibri" panose="020F0502020204030204" pitchFamily="34" charset="0"/>
              <a:cs typeface="Calibri Light" panose="020F0302020204030204" pitchFamily="34" charset="0"/>
            </a:endParaRPr>
          </a:p>
          <a:p>
            <a:pPr algn="just"/>
            <a:r>
              <a:rPr lang="es-ES" sz="2000" b="1"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Reto 4: </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Cuidar la democracia.  La descentralización y la autonomía local parecen vivir en ambas regiones un preocupante momento de retroceso. La pandemia ha incentivado las pulsiones </a:t>
            </a:r>
            <a:r>
              <a:rPr lang="es-ES" sz="2000" dirty="0" err="1">
                <a:solidFill>
                  <a:srgbClr val="3B3838"/>
                </a:solidFill>
                <a:effectLst/>
                <a:latin typeface="Calibri" panose="020F0502020204030204" pitchFamily="34" charset="0"/>
                <a:ea typeface="Calibri" panose="020F0502020204030204" pitchFamily="34" charset="0"/>
                <a:cs typeface="Calibri Light" panose="020F0302020204030204" pitchFamily="34" charset="0"/>
              </a:rPr>
              <a:t>recentralizadoras</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 en muchos países, y asistimos a un auge muy preocupante del autoritarismo y de lógicas </a:t>
            </a:r>
            <a:r>
              <a:rPr lang="es-ES" sz="2000" dirty="0" err="1">
                <a:solidFill>
                  <a:srgbClr val="3B3838"/>
                </a:solidFill>
                <a:effectLst/>
                <a:latin typeface="Calibri" panose="020F0502020204030204" pitchFamily="34" charset="0"/>
                <a:ea typeface="Calibri" panose="020F0502020204030204" pitchFamily="34" charset="0"/>
                <a:cs typeface="Calibri Light" panose="020F0302020204030204" pitchFamily="34" charset="0"/>
              </a:rPr>
              <a:t>securitistas</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 e incremento de la extrema derecha y polarización política. </a:t>
            </a:r>
          </a:p>
          <a:p>
            <a:pPr algn="just"/>
            <a:r>
              <a:rPr lang="es-ES" sz="2000" b="1"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Reto 5: </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Priorizar una agenda de derechos humanos y el feminismo. Aunque puede señalarse que los gobiernos locales de ambas regiones vienen trabajando desde la cooperación descentralizada en una lógica de derechos, cabe cuestionarse cómo priorizar una agenda común desde este enfoque para generar cambios estructurales necesarios.</a:t>
            </a:r>
          </a:p>
          <a:p>
            <a:pPr algn="just"/>
            <a:endParaRPr lang="es-ES" sz="2000" dirty="0">
              <a:effectLst/>
              <a:latin typeface="Roboto Light" panose="02000000000000000000" pitchFamily="2" charset="0"/>
              <a:ea typeface="Calibri" panose="020F0502020204030204" pitchFamily="34" charset="0"/>
              <a:cs typeface="Times New Roman" panose="02020603050405020304" pitchFamily="18" charset="0"/>
            </a:endParaRPr>
          </a:p>
          <a:p>
            <a:pPr algn="just"/>
            <a:endParaRPr lang="es-ES" sz="2000" dirty="0">
              <a:effectLst/>
              <a:latin typeface="Roboto Light"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987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94221280-A552-4495-71A1-0117FD42BCFF}"/>
              </a:ext>
            </a:extLst>
          </p:cNvPr>
          <p:cNvPicPr>
            <a:picLocks noChangeAspect="1"/>
          </p:cNvPicPr>
          <p:nvPr/>
        </p:nvPicPr>
        <p:blipFill>
          <a:blip r:embed="rId2"/>
          <a:stretch>
            <a:fillRect/>
          </a:stretch>
        </p:blipFill>
        <p:spPr>
          <a:xfrm>
            <a:off x="560326" y="1490217"/>
            <a:ext cx="5519629" cy="3725748"/>
          </a:xfrm>
          <a:prstGeom prst="rect">
            <a:avLst/>
          </a:prstGeom>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9E6DA147-4DA9-81E7-F20D-C0923D6F96A6}"/>
              </a:ext>
            </a:extLst>
          </p:cNvPr>
          <p:cNvPicPr>
            <a:picLocks noChangeAspect="1"/>
          </p:cNvPicPr>
          <p:nvPr/>
        </p:nvPicPr>
        <p:blipFill>
          <a:blip r:embed="rId3"/>
          <a:stretch>
            <a:fillRect/>
          </a:stretch>
        </p:blipFill>
        <p:spPr>
          <a:xfrm>
            <a:off x="6253817" y="1364061"/>
            <a:ext cx="5294715" cy="4129877"/>
          </a:xfrm>
          <a:prstGeom prst="rect">
            <a:avLst/>
          </a:prstGeom>
        </p:spPr>
      </p:pic>
    </p:spTree>
    <p:extLst>
      <p:ext uri="{BB962C8B-B14F-4D97-AF65-F5344CB8AC3E}">
        <p14:creationId xmlns:p14="http://schemas.microsoft.com/office/powerpoint/2010/main" val="275316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a:off x="281353" y="154912"/>
            <a:ext cx="6598166" cy="61435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400"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Retos</a:t>
            </a:r>
            <a:r>
              <a:rPr lang="en-US" sz="2400"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a:t>
            </a:r>
            <a:r>
              <a:rPr lang="en-US" sz="2400"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qué</a:t>
            </a:r>
            <a:r>
              <a:rPr lang="en-US" sz="2400"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a:t>
            </a:r>
            <a:r>
              <a:rPr lang="en-US" sz="2400"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cómo</a:t>
            </a:r>
            <a:r>
              <a:rPr lang="en-US" sz="2400"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y </a:t>
            </a:r>
            <a:r>
              <a:rPr lang="en-US" sz="2400"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quien</a:t>
            </a:r>
            <a:endParaRPr lang="en-US" sz="2400"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endParaRPr>
          </a:p>
          <a:p>
            <a:pPr indent="-228600">
              <a:lnSpc>
                <a:spcPct val="90000"/>
              </a:lnSpc>
              <a:spcBef>
                <a:spcPct val="0"/>
              </a:spcBef>
              <a:spcAft>
                <a:spcPts val="600"/>
              </a:spcAft>
              <a:buFont typeface="Arial" panose="020B0604020202020204" pitchFamily="34" charset="0"/>
              <a:buChar char="•"/>
            </a:pPr>
            <a:endParaRPr lang="en-US" sz="2400" dirty="0"/>
          </a:p>
        </p:txBody>
      </p:sp>
      <p:sp>
        <p:nvSpPr>
          <p:cNvPr id="34" name="CuadroTexto 33">
            <a:extLst>
              <a:ext uri="{FF2B5EF4-FFF2-40B4-BE49-F238E27FC236}">
                <a16:creationId xmlns:a16="http://schemas.microsoft.com/office/drawing/2014/main" id="{3AB7EA14-98F5-0E4B-B4A5-D0A0132E7437}"/>
              </a:ext>
            </a:extLst>
          </p:cNvPr>
          <p:cNvSpPr txBox="1"/>
          <p:nvPr/>
        </p:nvSpPr>
        <p:spPr>
          <a:xfrm>
            <a:off x="467711" y="1078449"/>
            <a:ext cx="11256578" cy="5632311"/>
          </a:xfrm>
          <a:prstGeom prst="rect">
            <a:avLst/>
          </a:prstGeom>
          <a:noFill/>
        </p:spPr>
        <p:txBody>
          <a:bodyPr wrap="square">
            <a:spAutoFit/>
          </a:bodyPr>
          <a:lstStyle/>
          <a:p>
            <a:pPr algn="just"/>
            <a:r>
              <a:rPr lang="es-ES" sz="2000" b="1"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Reto 6: </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La CD basada en el dialogo político y la coherencia de políticas. Los retos que tienen los gobiernos locales ante sí presentan una dimensión global y transnacional ineludible. Por ello resulta necesario una CD como política pública que contribuya de manera responsable y solidaria a generar los cambios necesarios para enfrentar los desafíos descritos.</a:t>
            </a:r>
          </a:p>
          <a:p>
            <a:pPr algn="just"/>
            <a:r>
              <a:rPr lang="es-ES" sz="2000" b="1" dirty="0">
                <a:solidFill>
                  <a:srgbClr val="3B3838"/>
                </a:solidFill>
                <a:latin typeface="Calibri" panose="020F0502020204030204" pitchFamily="34" charset="0"/>
                <a:cs typeface="Calibri Light" panose="020F0302020204030204" pitchFamily="34" charset="0"/>
              </a:rPr>
              <a:t>Reto 7: </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Una cooperación descentralizada inclusiva orientada a movilizar todos los activos disponibles en un territorio y orientarlos al proceso de recuperación y transformaciones necesarias. Desde la legitimidad democrática para fijar las prioridades por parte de los gobiernos locales resulta a su vez fundamental implantar mecanismos avanzados de gobernanza que permitan la implicación de todos los actores que hay que implicar en una lógica colaborativa, de </a:t>
            </a:r>
            <a:r>
              <a:rPr lang="es-ES" sz="2000" dirty="0" err="1">
                <a:solidFill>
                  <a:srgbClr val="3B3838"/>
                </a:solidFill>
                <a:effectLst/>
                <a:latin typeface="Calibri" panose="020F0502020204030204" pitchFamily="34" charset="0"/>
                <a:ea typeface="Calibri" panose="020F0502020204030204" pitchFamily="34" charset="0"/>
                <a:cs typeface="Calibri Light" panose="020F0302020204030204" pitchFamily="34" charset="0"/>
              </a:rPr>
              <a:t>co-creación</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 y de corresponsabilidad.</a:t>
            </a:r>
          </a:p>
          <a:p>
            <a:pPr algn="just"/>
            <a:r>
              <a:rPr lang="es-ES" sz="2000" dirty="0">
                <a:solidFill>
                  <a:srgbClr val="3B3838"/>
                </a:solidFill>
                <a:latin typeface="Calibri" panose="020F0502020204030204" pitchFamily="34" charset="0"/>
                <a:cs typeface="Calibri Light" panose="020F0302020204030204" pitchFamily="34" charset="0"/>
              </a:rPr>
              <a:t>Reto 8: Mejorar el Dialogo político multinivel. En un escenario de recursos escasos, de resistencias y limitaciones importantes en los marcos normativos, de competencias poco claras, parece necesario trascender las tensiones con los gobiernos nacionales; relanzar la alianza con las organizaciones internacionales, a pesar de encontrarnos en un evidente contexto de crisis del multilateralismo; y analizar las nuevas alianzas y plataformas de ciudades inducidas desde el sector privado y la filantropía.</a:t>
            </a:r>
          </a:p>
          <a:p>
            <a:pPr algn="just"/>
            <a:r>
              <a:rPr lang="es-ES" sz="2000" b="1"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Reto 9:</a:t>
            </a:r>
            <a:r>
              <a:rPr lang="es-ES" sz="2000" dirty="0">
                <a:solidFill>
                  <a:srgbClr val="3B3838"/>
                </a:solidFill>
                <a:effectLst/>
                <a:latin typeface="Calibri" panose="020F0502020204030204" pitchFamily="34" charset="0"/>
                <a:ea typeface="Calibri" panose="020F0502020204030204" pitchFamily="34" charset="0"/>
                <a:cs typeface="Calibri Light" panose="020F0302020204030204" pitchFamily="34" charset="0"/>
              </a:rPr>
              <a:t> Reforzar el vínculo con la cultura y el sector de conocimiento.  Profundizar en la diplomacia cultural y la diplomacia </a:t>
            </a:r>
            <a:r>
              <a:rPr lang="es-ES" sz="2000" dirty="0">
                <a:solidFill>
                  <a:srgbClr val="3B3838"/>
                </a:solidFill>
                <a:latin typeface="Calibri" panose="020F0502020204030204" pitchFamily="34" charset="0"/>
                <a:cs typeface="Calibri Light" panose="020F0302020204030204" pitchFamily="34" charset="0"/>
              </a:rPr>
              <a:t>científica.</a:t>
            </a:r>
          </a:p>
          <a:p>
            <a:pPr algn="just"/>
            <a:endParaRPr lang="es-ES" sz="2000" dirty="0">
              <a:effectLst/>
              <a:latin typeface="Roboto Light" panose="02000000000000000000" pitchFamily="2" charset="0"/>
              <a:ea typeface="Calibri" panose="020F0502020204030204" pitchFamily="34" charset="0"/>
              <a:cs typeface="Times New Roman" panose="02020603050405020304" pitchFamily="18" charset="0"/>
            </a:endParaRPr>
          </a:p>
          <a:p>
            <a:pPr algn="just"/>
            <a:endParaRPr lang="es-ES" sz="2000" dirty="0">
              <a:effectLst/>
              <a:latin typeface="Roboto Light"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70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B9132424-29E5-F474-DD62-A9EC7376561B}"/>
              </a:ext>
            </a:extLst>
          </p:cNvPr>
          <p:cNvSpPr txBox="1"/>
          <p:nvPr/>
        </p:nvSpPr>
        <p:spPr>
          <a:xfrm>
            <a:off x="422144" y="2774907"/>
            <a:ext cx="5294293" cy="326358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a:latin typeface="+mj-lt"/>
                <a:ea typeface="+mj-ea"/>
                <a:cs typeface="+mj-cs"/>
              </a:rPr>
              <a:t>1. Los gobiernos locales en un contexto de crisis múltiples y retos compartidos</a:t>
            </a:r>
          </a:p>
        </p:txBody>
      </p:sp>
      <p:pic>
        <p:nvPicPr>
          <p:cNvPr id="2" name="Imagen 1">
            <a:extLst>
              <a:ext uri="{FF2B5EF4-FFF2-40B4-BE49-F238E27FC236}">
                <a16:creationId xmlns:a16="http://schemas.microsoft.com/office/drawing/2014/main" id="{643D5B16-48F2-3D7C-AE7E-CEF02EE9F2E5}"/>
              </a:ext>
            </a:extLst>
          </p:cNvPr>
          <p:cNvPicPr>
            <a:picLocks noChangeAspect="1"/>
          </p:cNvPicPr>
          <p:nvPr/>
        </p:nvPicPr>
        <p:blipFill rotWithShape="1">
          <a:blip r:embed="rId2"/>
          <a:srcRect l="9010"/>
          <a:stretch/>
        </p:blipFill>
        <p:spPr>
          <a:xfrm>
            <a:off x="471576" y="10"/>
            <a:ext cx="10894411" cy="2274917"/>
          </a:xfrm>
          <a:prstGeom prst="rect">
            <a:avLst/>
          </a:prstGeom>
        </p:spPr>
      </p:pic>
      <p:sp>
        <p:nvSpPr>
          <p:cNvPr id="4" name="CuadroTexto 3">
            <a:extLst>
              <a:ext uri="{FF2B5EF4-FFF2-40B4-BE49-F238E27FC236}">
                <a16:creationId xmlns:a16="http://schemas.microsoft.com/office/drawing/2014/main" id="{6745AEF5-950B-EF7D-8F46-3B8321F5F5D6}"/>
              </a:ext>
            </a:extLst>
          </p:cNvPr>
          <p:cNvSpPr txBox="1"/>
          <p:nvPr/>
        </p:nvSpPr>
        <p:spPr>
          <a:xfrm>
            <a:off x="6003984" y="2823718"/>
            <a:ext cx="4956417" cy="316876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t>1.1 La pandemia como factor multiplicador de vulnerabilidades y retroceso en la agenda de derechos</a:t>
            </a:r>
          </a:p>
          <a:p>
            <a:pPr indent="-228600">
              <a:lnSpc>
                <a:spcPct val="90000"/>
              </a:lnSpc>
              <a:spcAft>
                <a:spcPts val="600"/>
              </a:spcAft>
              <a:buFont typeface="Arial" panose="020B0604020202020204" pitchFamily="34" charset="0"/>
              <a:buChar char="•"/>
            </a:pPr>
            <a:r>
              <a:rPr lang="en-US"/>
              <a:t>1.2 La digitalización y la transición ecológica ¿oportunidades para una transformación necesaria?</a:t>
            </a:r>
          </a:p>
          <a:p>
            <a:pPr indent="-228600">
              <a:lnSpc>
                <a:spcPct val="90000"/>
              </a:lnSpc>
              <a:spcAft>
                <a:spcPts val="600"/>
              </a:spcAft>
              <a:buFont typeface="Arial" panose="020B0604020202020204" pitchFamily="34" charset="0"/>
              <a:buChar char="•"/>
            </a:pPr>
            <a:r>
              <a:rPr lang="en-US"/>
              <a:t>1.3 La agenda de la descentralización para abordar una recuperación más justa y democrática</a:t>
            </a:r>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01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F51AA901-9661-B415-BA96-42CAAA0368CA}"/>
              </a:ext>
            </a:extLst>
          </p:cNvPr>
          <p:cNvSpPr txBox="1"/>
          <p:nvPr/>
        </p:nvSpPr>
        <p:spPr>
          <a:xfrm>
            <a:off x="422144" y="2774907"/>
            <a:ext cx="5294293" cy="326358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dirty="0">
                <a:latin typeface="+mj-lt"/>
                <a:ea typeface="+mj-ea"/>
                <a:cs typeface="+mj-cs"/>
              </a:rPr>
              <a:t>2. La agenda de la </a:t>
            </a:r>
            <a:r>
              <a:rPr lang="en-US" sz="4400" dirty="0" err="1">
                <a:latin typeface="+mj-lt"/>
                <a:ea typeface="+mj-ea"/>
                <a:cs typeface="+mj-cs"/>
              </a:rPr>
              <a:t>cooperación</a:t>
            </a:r>
            <a:r>
              <a:rPr lang="en-US" sz="4400" dirty="0">
                <a:latin typeface="+mj-lt"/>
                <a:ea typeface="+mj-ea"/>
                <a:cs typeface="+mj-cs"/>
              </a:rPr>
              <a:t> </a:t>
            </a:r>
            <a:r>
              <a:rPr lang="en-US" sz="4400" dirty="0" err="1">
                <a:latin typeface="+mj-lt"/>
                <a:ea typeface="+mj-ea"/>
                <a:cs typeface="+mj-cs"/>
              </a:rPr>
              <a:t>descentralizada</a:t>
            </a:r>
            <a:r>
              <a:rPr lang="en-US" sz="4400" dirty="0">
                <a:latin typeface="+mj-lt"/>
                <a:ea typeface="+mj-ea"/>
                <a:cs typeface="+mj-cs"/>
              </a:rPr>
              <a:t> </a:t>
            </a:r>
            <a:r>
              <a:rPr lang="en-US" sz="4400" dirty="0" err="1">
                <a:latin typeface="+mj-lt"/>
                <a:ea typeface="+mj-ea"/>
                <a:cs typeface="+mj-cs"/>
              </a:rPr>
              <a:t>en</a:t>
            </a:r>
            <a:r>
              <a:rPr lang="en-US" sz="4400" dirty="0">
                <a:latin typeface="+mj-lt"/>
                <a:ea typeface="+mj-ea"/>
                <a:cs typeface="+mj-cs"/>
              </a:rPr>
              <a:t> un </a:t>
            </a:r>
            <a:r>
              <a:rPr lang="en-US" sz="4400" dirty="0" err="1">
                <a:latin typeface="+mj-lt"/>
                <a:ea typeface="+mj-ea"/>
                <a:cs typeface="+mj-cs"/>
              </a:rPr>
              <a:t>contexto</a:t>
            </a:r>
            <a:r>
              <a:rPr lang="en-US" sz="4400" dirty="0">
                <a:latin typeface="+mj-lt"/>
                <a:ea typeface="+mj-ea"/>
                <a:cs typeface="+mj-cs"/>
              </a:rPr>
              <a:t> de </a:t>
            </a:r>
            <a:r>
              <a:rPr lang="en-US" sz="4400" dirty="0" err="1">
                <a:latin typeface="+mj-lt"/>
                <a:ea typeface="+mj-ea"/>
                <a:cs typeface="+mj-cs"/>
              </a:rPr>
              <a:t>transiciones</a:t>
            </a:r>
            <a:r>
              <a:rPr lang="en-US" sz="4400" dirty="0">
                <a:latin typeface="+mj-lt"/>
                <a:ea typeface="+mj-ea"/>
                <a:cs typeface="+mj-cs"/>
              </a:rPr>
              <a:t> </a:t>
            </a:r>
            <a:r>
              <a:rPr lang="en-US" sz="4400" dirty="0" err="1">
                <a:latin typeface="+mj-lt"/>
                <a:ea typeface="+mj-ea"/>
                <a:cs typeface="+mj-cs"/>
              </a:rPr>
              <a:t>múltiples</a:t>
            </a:r>
            <a:endParaRPr lang="en-US" sz="4400" dirty="0">
              <a:latin typeface="+mj-lt"/>
              <a:ea typeface="+mj-ea"/>
              <a:cs typeface="+mj-cs"/>
            </a:endParaRPr>
          </a:p>
        </p:txBody>
      </p:sp>
      <p:pic>
        <p:nvPicPr>
          <p:cNvPr id="2" name="Imagen 1">
            <a:extLst>
              <a:ext uri="{FF2B5EF4-FFF2-40B4-BE49-F238E27FC236}">
                <a16:creationId xmlns:a16="http://schemas.microsoft.com/office/drawing/2014/main" id="{B1471838-DCDB-4584-3363-B217AE774FDB}"/>
              </a:ext>
            </a:extLst>
          </p:cNvPr>
          <p:cNvPicPr>
            <a:picLocks noChangeAspect="1"/>
          </p:cNvPicPr>
          <p:nvPr/>
        </p:nvPicPr>
        <p:blipFill rotWithShape="1">
          <a:blip r:embed="rId2"/>
          <a:srcRect l="9010"/>
          <a:stretch/>
        </p:blipFill>
        <p:spPr>
          <a:xfrm>
            <a:off x="471576" y="10"/>
            <a:ext cx="10894411" cy="2274917"/>
          </a:xfrm>
          <a:prstGeom prst="rect">
            <a:avLst/>
          </a:prstGeom>
        </p:spPr>
      </p:pic>
      <p:sp>
        <p:nvSpPr>
          <p:cNvPr id="4" name="CuadroTexto 3">
            <a:extLst>
              <a:ext uri="{FF2B5EF4-FFF2-40B4-BE49-F238E27FC236}">
                <a16:creationId xmlns:a16="http://schemas.microsoft.com/office/drawing/2014/main" id="{8AF724F0-4675-21D5-1D7D-EC11942803ED}"/>
              </a:ext>
            </a:extLst>
          </p:cNvPr>
          <p:cNvSpPr txBox="1"/>
          <p:nvPr/>
        </p:nvSpPr>
        <p:spPr>
          <a:xfrm>
            <a:off x="6003984" y="2823718"/>
            <a:ext cx="4956417" cy="316876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2.1 </a:t>
            </a:r>
            <a:r>
              <a:rPr lang="en-US" dirty="0" err="1"/>
              <a:t>Abordar</a:t>
            </a:r>
            <a:r>
              <a:rPr lang="en-US" dirty="0"/>
              <a:t> las </a:t>
            </a:r>
            <a:r>
              <a:rPr lang="en-US" dirty="0" err="1"/>
              <a:t>desigualdades</a:t>
            </a:r>
            <a:r>
              <a:rPr lang="en-US" dirty="0"/>
              <a:t> a </a:t>
            </a:r>
            <a:r>
              <a:rPr lang="en-US" dirty="0" err="1"/>
              <a:t>partir</a:t>
            </a:r>
            <a:r>
              <a:rPr lang="en-US" dirty="0"/>
              <a:t> de la agenda de derechos y </a:t>
            </a:r>
            <a:r>
              <a:rPr lang="en-US" dirty="0" err="1"/>
              <a:t>el</a:t>
            </a:r>
            <a:r>
              <a:rPr lang="en-US" dirty="0"/>
              <a:t> </a:t>
            </a:r>
            <a:r>
              <a:rPr lang="en-US" dirty="0" err="1"/>
              <a:t>feminismo</a:t>
            </a:r>
            <a:endParaRPr lang="en-US" dirty="0"/>
          </a:p>
          <a:p>
            <a:pPr indent="-228600">
              <a:lnSpc>
                <a:spcPct val="90000"/>
              </a:lnSpc>
              <a:spcAft>
                <a:spcPts val="600"/>
              </a:spcAft>
              <a:buFont typeface="Arial" panose="020B0604020202020204" pitchFamily="34" charset="0"/>
              <a:buChar char="•"/>
            </a:pPr>
            <a:r>
              <a:rPr lang="en-US" dirty="0"/>
              <a:t>2.2 La doble </a:t>
            </a:r>
            <a:r>
              <a:rPr lang="en-US" dirty="0" err="1"/>
              <a:t>transición</a:t>
            </a:r>
            <a:r>
              <a:rPr lang="en-US" dirty="0"/>
              <a:t>, </a:t>
            </a:r>
            <a:r>
              <a:rPr lang="en-US" dirty="0" err="1"/>
              <a:t>ecológica</a:t>
            </a:r>
            <a:r>
              <a:rPr lang="en-US" dirty="0"/>
              <a:t> y digital, para la </a:t>
            </a:r>
            <a:r>
              <a:rPr lang="en-US" dirty="0" err="1"/>
              <a:t>transformación</a:t>
            </a:r>
            <a:r>
              <a:rPr lang="en-US" dirty="0"/>
              <a:t> de </a:t>
            </a:r>
            <a:r>
              <a:rPr lang="en-US" dirty="0" err="1"/>
              <a:t>los</a:t>
            </a:r>
            <a:r>
              <a:rPr lang="en-US" dirty="0"/>
              <a:t> </a:t>
            </a:r>
            <a:r>
              <a:rPr lang="en-US" dirty="0" err="1"/>
              <a:t>modelos</a:t>
            </a:r>
            <a:r>
              <a:rPr lang="en-US" dirty="0"/>
              <a:t> de </a:t>
            </a:r>
            <a:r>
              <a:rPr lang="en-US" dirty="0" err="1"/>
              <a:t>desarrollo</a:t>
            </a:r>
            <a:r>
              <a:rPr lang="en-US" dirty="0"/>
              <a:t> local </a:t>
            </a:r>
            <a:r>
              <a:rPr lang="en-US" dirty="0" err="1"/>
              <a:t>sostenible</a:t>
            </a:r>
            <a:endParaRPr lang="en-US" dirty="0"/>
          </a:p>
          <a:p>
            <a:pPr indent="-228600">
              <a:lnSpc>
                <a:spcPct val="90000"/>
              </a:lnSpc>
              <a:spcAft>
                <a:spcPts val="600"/>
              </a:spcAft>
              <a:buFont typeface="Arial" panose="020B0604020202020204" pitchFamily="34" charset="0"/>
              <a:buChar char="•"/>
            </a:pPr>
            <a:r>
              <a:rPr lang="en-US" dirty="0"/>
              <a:t>2.3 </a:t>
            </a:r>
            <a:r>
              <a:rPr lang="en-US" dirty="0" err="1"/>
              <a:t>Hacia</a:t>
            </a:r>
            <a:r>
              <a:rPr lang="en-US" dirty="0"/>
              <a:t> </a:t>
            </a:r>
            <a:r>
              <a:rPr lang="en-US" dirty="0" err="1"/>
              <a:t>una</a:t>
            </a:r>
            <a:r>
              <a:rPr lang="en-US" dirty="0"/>
              <a:t> </a:t>
            </a:r>
            <a:r>
              <a:rPr lang="en-US" dirty="0" err="1"/>
              <a:t>transición</a:t>
            </a:r>
            <a:r>
              <a:rPr lang="en-US" dirty="0"/>
              <a:t> </a:t>
            </a:r>
            <a:r>
              <a:rPr lang="en-US" dirty="0" err="1"/>
              <a:t>democrática</a:t>
            </a:r>
            <a:r>
              <a:rPr lang="en-US" dirty="0"/>
              <a:t> que </a:t>
            </a:r>
            <a:r>
              <a:rPr lang="en-US" dirty="0" err="1"/>
              <a:t>vuelva</a:t>
            </a:r>
            <a:r>
              <a:rPr lang="en-US" dirty="0"/>
              <a:t> a </a:t>
            </a:r>
            <a:r>
              <a:rPr lang="en-US" dirty="0" err="1"/>
              <a:t>situar</a:t>
            </a:r>
            <a:r>
              <a:rPr lang="en-US" dirty="0"/>
              <a:t> la </a:t>
            </a:r>
            <a:r>
              <a:rPr lang="en-US" dirty="0" err="1"/>
              <a:t>descentralización</a:t>
            </a:r>
            <a:r>
              <a:rPr lang="en-US" dirty="0"/>
              <a:t> </a:t>
            </a:r>
            <a:r>
              <a:rPr lang="en-US" dirty="0" err="1"/>
              <a:t>en</a:t>
            </a:r>
            <a:r>
              <a:rPr lang="en-US" dirty="0"/>
              <a:t> </a:t>
            </a:r>
            <a:r>
              <a:rPr lang="en-US" dirty="0" err="1"/>
              <a:t>el</a:t>
            </a:r>
            <a:r>
              <a:rPr lang="en-US" dirty="0"/>
              <a:t> </a:t>
            </a:r>
            <a:r>
              <a:rPr lang="en-US" dirty="0" err="1"/>
              <a:t>centro</a:t>
            </a:r>
            <a:endParaRPr lang="en-US" dirty="0"/>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69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0AE1DA72-42D4-0E27-80EE-CC824A2A4FBE}"/>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r>
              <a:rPr lang="en-US" sz="2200"/>
              <a:t>2.1 Abordar las desigualdades a partir de la agenda de derechos y el feminismo</a:t>
            </a:r>
          </a:p>
          <a:p>
            <a:pPr indent="-228600">
              <a:lnSpc>
                <a:spcPct val="90000"/>
              </a:lnSpc>
              <a:spcBef>
                <a:spcPct val="0"/>
              </a:spcBef>
              <a:spcAft>
                <a:spcPts val="600"/>
              </a:spcAft>
              <a:buFont typeface="Arial" panose="020B0604020202020204" pitchFamily="34" charset="0"/>
              <a:buChar char="•"/>
            </a:pPr>
            <a:endParaRPr lang="en-US" sz="2200"/>
          </a:p>
        </p:txBody>
      </p:sp>
      <p:pic>
        <p:nvPicPr>
          <p:cNvPr id="2" name="Imagen 1">
            <a:extLst>
              <a:ext uri="{FF2B5EF4-FFF2-40B4-BE49-F238E27FC236}">
                <a16:creationId xmlns:a16="http://schemas.microsoft.com/office/drawing/2014/main" id="{9B68542F-3EE7-F03C-6C10-CAF984FA262E}"/>
              </a:ext>
            </a:extLst>
          </p:cNvPr>
          <p:cNvPicPr>
            <a:picLocks noChangeAspect="1"/>
          </p:cNvPicPr>
          <p:nvPr/>
        </p:nvPicPr>
        <p:blipFill>
          <a:blip r:embed="rId2"/>
          <a:stretch>
            <a:fillRect/>
          </a:stretch>
        </p:blipFill>
        <p:spPr>
          <a:xfrm>
            <a:off x="4654296" y="1254329"/>
            <a:ext cx="6903720" cy="4349342"/>
          </a:xfrm>
          <a:prstGeom prst="rect">
            <a:avLst/>
          </a:prstGeom>
        </p:spPr>
      </p:pic>
    </p:spTree>
    <p:extLst>
      <p:ext uri="{BB962C8B-B14F-4D97-AF65-F5344CB8AC3E}">
        <p14:creationId xmlns:p14="http://schemas.microsoft.com/office/powerpoint/2010/main" val="176505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97ED3C67-1F8E-B902-3AF2-300190D9C824}"/>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r>
              <a:rPr lang="en-US" sz="2200"/>
              <a:t>2.2 La doble transición, ecológica y digital, para la transformación de los modelos de desarrollo local sostenible</a:t>
            </a:r>
          </a:p>
        </p:txBody>
      </p:sp>
      <p:pic>
        <p:nvPicPr>
          <p:cNvPr id="2" name="Imagen 1">
            <a:extLst>
              <a:ext uri="{FF2B5EF4-FFF2-40B4-BE49-F238E27FC236}">
                <a16:creationId xmlns:a16="http://schemas.microsoft.com/office/drawing/2014/main" id="{16D21802-349D-4E61-1ED4-37F48D83BE98}"/>
              </a:ext>
            </a:extLst>
          </p:cNvPr>
          <p:cNvPicPr>
            <a:picLocks noChangeAspect="1"/>
          </p:cNvPicPr>
          <p:nvPr/>
        </p:nvPicPr>
        <p:blipFill>
          <a:blip r:embed="rId2"/>
          <a:stretch>
            <a:fillRect/>
          </a:stretch>
        </p:blipFill>
        <p:spPr>
          <a:xfrm>
            <a:off x="4654296" y="1564997"/>
            <a:ext cx="6903720" cy="3728006"/>
          </a:xfrm>
          <a:prstGeom prst="rect">
            <a:avLst/>
          </a:prstGeom>
        </p:spPr>
      </p:pic>
    </p:spTree>
    <p:extLst>
      <p:ext uri="{BB962C8B-B14F-4D97-AF65-F5344CB8AC3E}">
        <p14:creationId xmlns:p14="http://schemas.microsoft.com/office/powerpoint/2010/main" val="172835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97B1297F-A31A-A82E-519E-2002EA9BA26C}"/>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2.3 Hacia una transición democrática que vuelva a situar la descentralización en el centro</a:t>
            </a:r>
          </a:p>
        </p:txBody>
      </p:sp>
      <p:pic>
        <p:nvPicPr>
          <p:cNvPr id="2" name="Imagen 1">
            <a:extLst>
              <a:ext uri="{FF2B5EF4-FFF2-40B4-BE49-F238E27FC236}">
                <a16:creationId xmlns:a16="http://schemas.microsoft.com/office/drawing/2014/main" id="{B50FCFB4-74BB-3CF5-2471-8D554DB9A861}"/>
              </a:ext>
            </a:extLst>
          </p:cNvPr>
          <p:cNvPicPr>
            <a:picLocks noChangeAspect="1"/>
          </p:cNvPicPr>
          <p:nvPr/>
        </p:nvPicPr>
        <p:blipFill>
          <a:blip r:embed="rId2"/>
          <a:stretch>
            <a:fillRect/>
          </a:stretch>
        </p:blipFill>
        <p:spPr>
          <a:xfrm>
            <a:off x="4654296" y="2298516"/>
            <a:ext cx="6903720" cy="2260968"/>
          </a:xfrm>
          <a:prstGeom prst="rect">
            <a:avLst/>
          </a:prstGeom>
        </p:spPr>
      </p:pic>
    </p:spTree>
    <p:extLst>
      <p:ext uri="{BB962C8B-B14F-4D97-AF65-F5344CB8AC3E}">
        <p14:creationId xmlns:p14="http://schemas.microsoft.com/office/powerpoint/2010/main" val="123706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B9132424-29E5-F474-DD62-A9EC7376561B}"/>
              </a:ext>
            </a:extLst>
          </p:cNvPr>
          <p:cNvSpPr txBox="1"/>
          <p:nvPr/>
        </p:nvSpPr>
        <p:spPr>
          <a:xfrm>
            <a:off x="624488" y="2808624"/>
            <a:ext cx="5294293" cy="3263582"/>
          </a:xfrm>
          <a:prstGeom prst="rect">
            <a:avLst/>
          </a:prstGeom>
        </p:spPr>
        <p:txBody>
          <a:bodyPr vert="horz" lIns="91440" tIns="45720" rIns="91440" bIns="45720" rtlCol="0" anchor="t">
            <a:normAutofit fontScale="85000" lnSpcReduction="20000"/>
          </a:bodyPr>
          <a:lstStyle/>
          <a:p>
            <a:pPr>
              <a:lnSpc>
                <a:spcPct val="90000"/>
              </a:lnSpc>
              <a:spcBef>
                <a:spcPct val="0"/>
              </a:spcBef>
              <a:spcAft>
                <a:spcPts val="600"/>
              </a:spcAft>
            </a:pPr>
            <a:r>
              <a:rPr lang="en-US" sz="4400" dirty="0">
                <a:latin typeface="+mj-lt"/>
                <a:ea typeface="+mj-ea"/>
                <a:cs typeface="+mj-cs"/>
              </a:rPr>
              <a:t>3. </a:t>
            </a:r>
            <a:r>
              <a:rPr lang="es-ES" sz="4400" dirty="0">
                <a:effectLst/>
                <a:latin typeface="Roboto Light" panose="02000000000000000000" pitchFamily="2" charset="0"/>
                <a:ea typeface="Calibri" panose="020F0502020204030204" pitchFamily="34" charset="0"/>
                <a:cs typeface="Arial" panose="020B0604020202020204" pitchFamily="34" charset="0"/>
              </a:rPr>
              <a:t>Apuntes para repensar las modalidades y la acción de la cooperación descentralizada en un contexto complejo y de incertidumbres</a:t>
            </a:r>
            <a:endParaRPr lang="es-ES" sz="4400" dirty="0"/>
          </a:p>
          <a:p>
            <a:pPr>
              <a:lnSpc>
                <a:spcPct val="90000"/>
              </a:lnSpc>
              <a:spcBef>
                <a:spcPct val="0"/>
              </a:spcBef>
              <a:spcAft>
                <a:spcPts val="600"/>
              </a:spcAft>
            </a:pPr>
            <a:endParaRPr lang="en-US" sz="4400" dirty="0">
              <a:latin typeface="+mj-lt"/>
              <a:ea typeface="+mj-ea"/>
              <a:cs typeface="+mj-cs"/>
            </a:endParaRPr>
          </a:p>
        </p:txBody>
      </p:sp>
      <p:pic>
        <p:nvPicPr>
          <p:cNvPr id="2" name="Imagen 1">
            <a:extLst>
              <a:ext uri="{FF2B5EF4-FFF2-40B4-BE49-F238E27FC236}">
                <a16:creationId xmlns:a16="http://schemas.microsoft.com/office/drawing/2014/main" id="{643D5B16-48F2-3D7C-AE7E-CEF02EE9F2E5}"/>
              </a:ext>
            </a:extLst>
          </p:cNvPr>
          <p:cNvPicPr>
            <a:picLocks noChangeAspect="1"/>
          </p:cNvPicPr>
          <p:nvPr/>
        </p:nvPicPr>
        <p:blipFill rotWithShape="1">
          <a:blip r:embed="rId2"/>
          <a:srcRect l="9010"/>
          <a:stretch/>
        </p:blipFill>
        <p:spPr>
          <a:xfrm>
            <a:off x="471576" y="10"/>
            <a:ext cx="10894411" cy="2274917"/>
          </a:xfrm>
          <a:prstGeom prst="rect">
            <a:avLst/>
          </a:prstGeom>
        </p:spPr>
      </p:pic>
      <p:sp>
        <p:nvSpPr>
          <p:cNvPr id="4" name="CuadroTexto 3">
            <a:extLst>
              <a:ext uri="{FF2B5EF4-FFF2-40B4-BE49-F238E27FC236}">
                <a16:creationId xmlns:a16="http://schemas.microsoft.com/office/drawing/2014/main" id="{6745AEF5-950B-EF7D-8F46-3B8321F5F5D6}"/>
              </a:ext>
            </a:extLst>
          </p:cNvPr>
          <p:cNvSpPr txBox="1"/>
          <p:nvPr/>
        </p:nvSpPr>
        <p:spPr>
          <a:xfrm>
            <a:off x="6003984" y="2823718"/>
            <a:ext cx="4956417" cy="3168763"/>
          </a:xfrm>
          <a:prstGeom prst="rect">
            <a:avLst/>
          </a:prstGeom>
        </p:spPr>
        <p:txBody>
          <a:bodyPr vert="horz" lIns="91440" tIns="45720" rIns="91440" bIns="45720" rtlCol="0" anchor="t">
            <a:normAutofit lnSpcReduction="10000"/>
          </a:bodyPr>
          <a:lstStyle/>
          <a:p>
            <a:pPr lvl="0">
              <a:buClrTx/>
              <a:buSzTx/>
              <a:buFontTx/>
              <a:buNone/>
            </a:pPr>
            <a:r>
              <a:rPr lang="es-ES" altLang="es-ES" b="1" u="sng" dirty="0">
                <a:solidFill>
                  <a:prstClr val="black"/>
                </a:solidFill>
                <a:latin typeface="Calibri Light" panose="020F0302020204030204"/>
                <a:cs typeface="Calibri" panose="020F0502020204030204" pitchFamily="34" charset="0"/>
                <a:hlinkClick r:id="rId3">
                  <a:extLst>
                    <a:ext uri="{A12FA001-AC4F-418D-AE19-62706E023703}">
                      <ahyp:hlinkClr xmlns:ahyp="http://schemas.microsoft.com/office/drawing/2018/hyperlinkcolor" val="tx"/>
                    </a:ext>
                  </a:extLst>
                </a:hlinkClick>
              </a:rPr>
              <a:t>3.1. Un marco de referencia y coherencia</a:t>
            </a:r>
            <a:endParaRPr lang="es-ES" altLang="es-ES" b="1" u="sng" dirty="0">
              <a:solidFill>
                <a:prstClr val="black"/>
              </a:solidFill>
              <a:latin typeface="Calibri Light" panose="020F0302020204030204"/>
              <a:cs typeface="Calibri" panose="020F0502020204030204" pitchFamily="34" charset="0"/>
            </a:endParaRPr>
          </a:p>
          <a:p>
            <a:pPr lvl="0">
              <a:buClrTx/>
              <a:buSzTx/>
              <a:buFontTx/>
              <a:buNone/>
            </a:pPr>
            <a:r>
              <a:rPr lang="es-ES" altLang="es-ES" b="1" u="sng" dirty="0">
                <a:solidFill>
                  <a:prstClr val="black"/>
                </a:solidFill>
                <a:latin typeface="Calibri Light" panose="020F0302020204030204"/>
                <a:cs typeface="Calibri" panose="020F0502020204030204" pitchFamily="34" charset="0"/>
                <a:hlinkClick r:id="rId4">
                  <a:extLst>
                    <a:ext uri="{A12FA001-AC4F-418D-AE19-62706E023703}">
                      <ahyp:hlinkClr xmlns:ahyp="http://schemas.microsoft.com/office/drawing/2018/hyperlinkcolor" val="tx"/>
                    </a:ext>
                  </a:extLst>
                </a:hlinkClick>
              </a:rPr>
              <a:t>3.2. La cooperación directa. Evolución en un contexto de amplias resistencias al cambio</a:t>
            </a:r>
            <a:endParaRPr lang="es-ES" altLang="es-ES" b="1" u="sng" dirty="0">
              <a:solidFill>
                <a:prstClr val="black"/>
              </a:solidFill>
              <a:latin typeface="Calibri Light" panose="020F0302020204030204"/>
              <a:cs typeface="Calibri" panose="020F0502020204030204" pitchFamily="34" charset="0"/>
            </a:endParaRPr>
          </a:p>
          <a:p>
            <a:pPr lvl="1"/>
            <a:r>
              <a:rPr lang="es-ES" altLang="es-ES" sz="1500" b="1" u="sng" dirty="0">
                <a:solidFill>
                  <a:prstClr val="black"/>
                </a:solidFill>
                <a:latin typeface="Calibri Light" panose="020F0302020204030204"/>
                <a:cs typeface="Calibri" panose="020F0502020204030204" pitchFamily="34" charset="0"/>
                <a:hlinkClick r:id="rId5">
                  <a:extLst>
                    <a:ext uri="{A12FA001-AC4F-418D-AE19-62706E023703}">
                      <ahyp:hlinkClr xmlns:ahyp="http://schemas.microsoft.com/office/drawing/2018/hyperlinkcolor" val="tx"/>
                    </a:ext>
                  </a:extLst>
                </a:hlinkClick>
              </a:rPr>
              <a:t>3.2.1. La cooperación sur-sur y triangular como acelerador de un cambio de paradigma en la cooperación descentralizada directa</a:t>
            </a:r>
            <a:endParaRPr lang="es-ES" altLang="es-ES" sz="1500" b="1" u="sng" dirty="0">
              <a:solidFill>
                <a:prstClr val="black"/>
              </a:solidFill>
              <a:latin typeface="Calibri Light" panose="020F0302020204030204"/>
              <a:cs typeface="Calibri" panose="020F0502020204030204" pitchFamily="34" charset="0"/>
            </a:endParaRPr>
          </a:p>
          <a:p>
            <a:pPr lvl="1"/>
            <a:r>
              <a:rPr lang="es-ES" altLang="es-ES" sz="1500" b="1" u="sng" dirty="0">
                <a:solidFill>
                  <a:prstClr val="black"/>
                </a:solidFill>
                <a:latin typeface="Calibri Light" panose="020F0302020204030204"/>
                <a:cs typeface="Calibri" panose="020F0502020204030204" pitchFamily="34" charset="0"/>
                <a:hlinkClick r:id="rId6">
                  <a:extLst>
                    <a:ext uri="{A12FA001-AC4F-418D-AE19-62706E023703}">
                      <ahyp:hlinkClr xmlns:ahyp="http://schemas.microsoft.com/office/drawing/2018/hyperlinkcolor" val="tx"/>
                    </a:ext>
                  </a:extLst>
                </a:hlinkClick>
              </a:rPr>
              <a:t>3.2.3. Redes y coaliciones estratégicas /efímeras</a:t>
            </a:r>
            <a:endParaRPr lang="es-ES" altLang="es-ES" sz="1500" b="1" u="sng" dirty="0">
              <a:solidFill>
                <a:prstClr val="black"/>
              </a:solidFill>
              <a:latin typeface="Calibri Light" panose="020F0302020204030204"/>
              <a:cs typeface="Calibri" panose="020F0502020204030204" pitchFamily="34" charset="0"/>
            </a:endParaRPr>
          </a:p>
          <a:p>
            <a:pPr lvl="0">
              <a:buClrTx/>
              <a:buSzTx/>
              <a:buFontTx/>
              <a:buNone/>
            </a:pPr>
            <a:r>
              <a:rPr lang="es-ES" altLang="es-ES" b="1" u="sng" dirty="0">
                <a:solidFill>
                  <a:prstClr val="black"/>
                </a:solidFill>
                <a:latin typeface="Calibri Light" panose="020F0302020204030204"/>
                <a:cs typeface="Calibri" panose="020F0502020204030204" pitchFamily="34" charset="0"/>
                <a:hlinkClick r:id="rId7">
                  <a:extLst>
                    <a:ext uri="{A12FA001-AC4F-418D-AE19-62706E023703}">
                      <ahyp:hlinkClr xmlns:ahyp="http://schemas.microsoft.com/office/drawing/2018/hyperlinkcolor" val="tx"/>
                    </a:ext>
                  </a:extLst>
                </a:hlinkClick>
              </a:rPr>
              <a:t>3.3. La cooperación descentralizada indirecta y la inducida. ¿Concertación o dependencia?</a:t>
            </a:r>
            <a:endParaRPr lang="es-ES" altLang="es-ES" b="1" u="sng" dirty="0">
              <a:solidFill>
                <a:prstClr val="black"/>
              </a:solidFill>
              <a:latin typeface="Calibri Light" panose="020F0302020204030204"/>
              <a:cs typeface="Calibri" panose="020F0502020204030204" pitchFamily="34" charset="0"/>
            </a:endParaRPr>
          </a:p>
          <a:p>
            <a:pPr lvl="0">
              <a:buClrTx/>
              <a:buSzTx/>
              <a:buFontTx/>
              <a:buNone/>
            </a:pPr>
            <a:r>
              <a:rPr lang="es-ES" altLang="es-ES" b="1" u="sng" dirty="0">
                <a:solidFill>
                  <a:prstClr val="black"/>
                </a:solidFill>
                <a:latin typeface="Calibri Light" panose="020F0302020204030204"/>
                <a:cs typeface="Calibri" panose="020F0502020204030204" pitchFamily="34" charset="0"/>
                <a:hlinkClick r:id="rId8">
                  <a:extLst>
                    <a:ext uri="{A12FA001-AC4F-418D-AE19-62706E023703}">
                      <ahyp:hlinkClr xmlns:ahyp="http://schemas.microsoft.com/office/drawing/2018/hyperlinkcolor" val="tx"/>
                    </a:ext>
                  </a:extLst>
                </a:hlinkClick>
              </a:rPr>
              <a:t>3.4. Educación para la Justicia Global</a:t>
            </a:r>
            <a:endParaRPr lang="es-ES" altLang="es-ES" b="1" u="sng" dirty="0">
              <a:solidFill>
                <a:prstClr val="black"/>
              </a:solidFill>
              <a:latin typeface="Calibri Light" panose="020F0302020204030204"/>
              <a:cs typeface="Calibri" panose="020F0502020204030204" pitchFamily="34" charset="0"/>
            </a:endParaRPr>
          </a:p>
          <a:p>
            <a:pPr lvl="0">
              <a:buClrTx/>
              <a:buSzTx/>
              <a:buFontTx/>
              <a:buNone/>
            </a:pPr>
            <a:r>
              <a:rPr kumimoji="0" lang="es-ES" altLang="es-ES" sz="1800" b="1" i="0" u="none" strike="noStrike" kern="1200" cap="none" normalizeH="0" baseline="0" dirty="0">
                <a:ln>
                  <a:noFill/>
                </a:ln>
                <a:solidFill>
                  <a:prstClr val="black"/>
                </a:solidFill>
                <a:effectLst/>
                <a:latin typeface="Calibri Light" panose="020F0302020204030204"/>
                <a:ea typeface="Calibri" panose="020F0502020204030204" pitchFamily="34" charset="0"/>
                <a:cs typeface="Calibri" panose="020F0502020204030204" pitchFamily="34" charset="0"/>
              </a:rPr>
              <a:t>3.5. La cooperación descentralizada y las diferentes formas de diplomacia pública</a:t>
            </a:r>
            <a:endParaRPr kumimoji="0" lang="es-ES" sz="1800" b="1" i="0" u="none" strike="noStrike" kern="1200" cap="none" normalizeH="0" baseline="0" dirty="0">
              <a:ln>
                <a:noFill/>
              </a:ln>
              <a:solidFill>
                <a:prstClr val="black"/>
              </a:solidFill>
              <a:effectLst/>
              <a:latin typeface="Calibri Light" panose="020F0302020204030204"/>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51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1DA72-42D4-0E27-80EE-CC824A2A4FBE}"/>
              </a:ext>
            </a:extLst>
          </p:cNvPr>
          <p:cNvSpPr txBox="1"/>
          <p:nvPr/>
        </p:nvSpPr>
        <p:spPr>
          <a:xfrm rot="16200000">
            <a:off x="-2091772" y="2869956"/>
            <a:ext cx="5452664" cy="910932"/>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r>
              <a:rPr lang="en-US"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3.1 Un Marco de </a:t>
            </a:r>
            <a:r>
              <a:rPr lang="en-US"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referencia</a:t>
            </a:r>
            <a:r>
              <a:rPr lang="en-US"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rPr>
              <a:t> y </a:t>
            </a:r>
            <a:r>
              <a:rPr lang="en-US" b="1" dirty="0" err="1">
                <a:solidFill>
                  <a:srgbClr val="2F5496"/>
                </a:solidFill>
                <a:latin typeface="Roboto" panose="02000000000000000000" pitchFamily="2" charset="0"/>
                <a:ea typeface="Yu Gothic Light" panose="020B0300000000000000" pitchFamily="34" charset="-128"/>
                <a:cs typeface="Times New Roman" panose="02020603050405020304" pitchFamily="18" charset="0"/>
              </a:rPr>
              <a:t>coherencia</a:t>
            </a:r>
            <a:endParaRPr lang="en-US" b="1" dirty="0">
              <a:solidFill>
                <a:srgbClr val="2F5496"/>
              </a:solidFill>
              <a:latin typeface="Roboto" panose="02000000000000000000" pitchFamily="2" charset="0"/>
              <a:ea typeface="Yu Gothic Light" panose="020B0300000000000000" pitchFamily="34" charset="-128"/>
              <a:cs typeface="Times New Roman" panose="02020603050405020304" pitchFamily="18" charset="0"/>
            </a:endParaRPr>
          </a:p>
          <a:p>
            <a:pPr indent="-228600">
              <a:lnSpc>
                <a:spcPct val="90000"/>
              </a:lnSpc>
              <a:spcBef>
                <a:spcPct val="0"/>
              </a:spcBef>
              <a:spcAft>
                <a:spcPts val="600"/>
              </a:spcAft>
              <a:buFont typeface="Arial" panose="020B0604020202020204" pitchFamily="34" charset="0"/>
              <a:buChar char="•"/>
            </a:pPr>
            <a:endParaRPr lang="en-US" sz="2000" b="1" dirty="0">
              <a:latin typeface="+mj-lt"/>
            </a:endParaRPr>
          </a:p>
        </p:txBody>
      </p:sp>
      <p:pic>
        <p:nvPicPr>
          <p:cNvPr id="9" name="Imagen 8">
            <a:extLst>
              <a:ext uri="{FF2B5EF4-FFF2-40B4-BE49-F238E27FC236}">
                <a16:creationId xmlns:a16="http://schemas.microsoft.com/office/drawing/2014/main" id="{B77609AC-CCF0-06FF-7CF4-D98B158EF6FC}"/>
              </a:ext>
            </a:extLst>
          </p:cNvPr>
          <p:cNvPicPr>
            <a:picLocks noChangeAspect="1"/>
          </p:cNvPicPr>
          <p:nvPr/>
        </p:nvPicPr>
        <p:blipFill>
          <a:blip r:embed="rId2"/>
          <a:stretch>
            <a:fillRect/>
          </a:stretch>
        </p:blipFill>
        <p:spPr>
          <a:xfrm>
            <a:off x="898634" y="0"/>
            <a:ext cx="10972800" cy="6690275"/>
          </a:xfrm>
          <a:prstGeom prst="rect">
            <a:avLst/>
          </a:prstGeom>
        </p:spPr>
      </p:pic>
    </p:spTree>
    <p:extLst>
      <p:ext uri="{BB962C8B-B14F-4D97-AF65-F5344CB8AC3E}">
        <p14:creationId xmlns:p14="http://schemas.microsoft.com/office/powerpoint/2010/main" val="16696363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1850</Words>
  <Application>Microsoft Office PowerPoint</Application>
  <PresentationFormat>Panorámica</PresentationFormat>
  <Paragraphs>93</Paragraphs>
  <Slides>20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Yu Gothic Light</vt:lpstr>
      <vt:lpstr>Arial</vt:lpstr>
      <vt:lpstr>Calibri</vt:lpstr>
      <vt:lpstr>Calibri Light</vt:lpstr>
      <vt:lpstr>Helvetica Neue Medium</vt:lpstr>
      <vt:lpstr>Open Sans</vt:lpstr>
      <vt:lpstr>Roboto</vt:lpstr>
      <vt:lpstr>Roboto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Agustín Fernández de Losada</dc:creator>
  <cp:lastModifiedBy>Teclat, SLU</cp:lastModifiedBy>
  <cp:revision>2</cp:revision>
  <dcterms:created xsi:type="dcterms:W3CDTF">2022-06-29T09:48:40Z</dcterms:created>
  <dcterms:modified xsi:type="dcterms:W3CDTF">2022-07-04T12:50:20Z</dcterms:modified>
</cp:coreProperties>
</file>